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60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2" r:id="rId11"/>
    <p:sldId id="274" r:id="rId12"/>
    <p:sldId id="271" r:id="rId13"/>
    <p:sldId id="275" r:id="rId14"/>
    <p:sldId id="277" r:id="rId15"/>
    <p:sldId id="276" r:id="rId16"/>
    <p:sldId id="329" r:id="rId17"/>
    <p:sldId id="330" r:id="rId18"/>
    <p:sldId id="331" r:id="rId19"/>
    <p:sldId id="332" r:id="rId20"/>
    <p:sldId id="333" r:id="rId21"/>
    <p:sldId id="335" r:id="rId22"/>
    <p:sldId id="337" r:id="rId23"/>
    <p:sldId id="338" r:id="rId24"/>
    <p:sldId id="340" r:id="rId25"/>
    <p:sldId id="339" r:id="rId26"/>
    <p:sldId id="341" r:id="rId27"/>
    <p:sldId id="342" r:id="rId28"/>
    <p:sldId id="334" r:id="rId29"/>
    <p:sldId id="344" r:id="rId30"/>
    <p:sldId id="343" r:id="rId31"/>
    <p:sldId id="345" r:id="rId32"/>
    <p:sldId id="346" r:id="rId33"/>
    <p:sldId id="348" r:id="rId34"/>
    <p:sldId id="349" r:id="rId35"/>
    <p:sldId id="350" r:id="rId36"/>
    <p:sldId id="352" r:id="rId37"/>
    <p:sldId id="351" r:id="rId38"/>
    <p:sldId id="353" r:id="rId39"/>
    <p:sldId id="354" r:id="rId40"/>
    <p:sldId id="355" r:id="rId41"/>
    <p:sldId id="326" r:id="rId42"/>
    <p:sldId id="327" r:id="rId43"/>
    <p:sldId id="32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181B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3"/>
    <p:restoredTop sz="94684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52C8D-B34B-3E49-8CFC-C42B93E50395}" type="datetimeFigureOut">
              <a:rPr kumimoji="1" lang="zh-CN" altLang="en-US" smtClean="0"/>
              <a:t>2023/2/8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816AC-AACB-CD4F-AE93-9A192ED274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49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816AC-AACB-CD4F-AE93-9A192ED2744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65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816AC-AACB-CD4F-AE93-9A192ED2744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09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816AC-AACB-CD4F-AE93-9A192ED2744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02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816AC-AACB-CD4F-AE93-9A192ED2744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51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816AC-AACB-CD4F-AE93-9A192ED2744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90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816AC-AACB-CD4F-AE93-9A192ED2744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85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A93FB-3024-3048-B072-AEBC59762AB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0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A5F63-0198-09C0-9311-40D102A4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3416"/>
            <a:ext cx="10515600" cy="1293309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0DE7C0-9961-09F6-3258-2C5BC032F3D2}"/>
              </a:ext>
            </a:extLst>
          </p:cNvPr>
          <p:cNvSpPr/>
          <p:nvPr userDrawn="1"/>
        </p:nvSpPr>
        <p:spPr>
          <a:xfrm>
            <a:off x="838200" y="2946726"/>
            <a:ext cx="10515600" cy="18000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EC0D40B4-003D-D1CD-FA64-EAEDC768A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27844"/>
            <a:ext cx="10515600" cy="152995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8520736-CB2B-206E-6738-A07CC2ABA8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17"/>
          <a:stretch/>
        </p:blipFill>
        <p:spPr>
          <a:xfrm>
            <a:off x="838200" y="485697"/>
            <a:ext cx="2402932" cy="6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FEFD502-E9C4-5C7F-2187-0B33EE23B75A}"/>
              </a:ext>
            </a:extLst>
          </p:cNvPr>
          <p:cNvSpPr/>
          <p:nvPr userDrawn="1"/>
        </p:nvSpPr>
        <p:spPr>
          <a:xfrm>
            <a:off x="0" y="0"/>
            <a:ext cx="16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98AF47-8958-E24E-40A9-0E092341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766" y="365126"/>
            <a:ext cx="9380034" cy="810532"/>
          </a:xfrm>
        </p:spPr>
        <p:txBody>
          <a:bodyPr/>
          <a:lstStyle>
            <a:lvl1pPr>
              <a:defRPr>
                <a:solidFill>
                  <a:srgbClr val="7E171B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319A4B-4258-B1B6-9F46-14BDA4804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5C3DB-A37A-9C17-087E-3AD8B5488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094D6D55-0219-48C1-821C-4F15AAC1713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19120024"/>
              </p:ext>
            </p:extLst>
          </p:nvPr>
        </p:nvGraphicFramePr>
        <p:xfrm>
          <a:off x="184318" y="2362933"/>
          <a:ext cx="1251364" cy="30584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1364">
                  <a:extLst>
                    <a:ext uri="{9D8B030D-6E8A-4147-A177-3AD203B41FA5}">
                      <a16:colId xmlns:a16="http://schemas.microsoft.com/office/drawing/2014/main" val="4048793814"/>
                    </a:ext>
                  </a:extLst>
                </a:gridCol>
              </a:tblGrid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研究背景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747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方法介绍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9523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实验分析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121218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工具开发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27726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总结展望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737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C76D6FA8-359C-518A-0C6C-DB7A3359E32D}"/>
              </a:ext>
            </a:extLst>
          </p:cNvPr>
          <p:cNvSpPr/>
          <p:nvPr userDrawn="1"/>
        </p:nvSpPr>
        <p:spPr>
          <a:xfrm>
            <a:off x="1713426" y="434496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D128DA4C-9B35-FD8E-5673-68A10B433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3767" y="1356995"/>
            <a:ext cx="9380034" cy="4746625"/>
          </a:xfrm>
        </p:spPr>
        <p:txBody>
          <a:bodyPr/>
          <a:lstStyle>
            <a:lvl2pPr>
              <a:defRPr sz="22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5DA210-BC77-69AF-11E4-32841A313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2"/>
          <a:stretch/>
        </p:blipFill>
        <p:spPr>
          <a:xfrm>
            <a:off x="403916" y="363036"/>
            <a:ext cx="810607" cy="8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87D54-7EA1-4F0D-B28C-23B758D8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71BF93-25F6-2D4C-9E87-23E77E727D1B}"/>
              </a:ext>
            </a:extLst>
          </p:cNvPr>
          <p:cNvSpPr/>
          <p:nvPr userDrawn="1"/>
        </p:nvSpPr>
        <p:spPr>
          <a:xfrm>
            <a:off x="602341" y="431801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62433A87-33FA-264D-BACB-87A34A2054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FDFA21C9-C7F7-9B65-E43A-A277F0971B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492874"/>
            <a:ext cx="1620000" cy="180000"/>
          </a:xfrm>
        </p:spPr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文本占位符 20">
            <a:extLst>
              <a:ext uri="{FF2B5EF4-FFF2-40B4-BE49-F238E27FC236}">
                <a16:creationId xmlns:a16="http://schemas.microsoft.com/office/drawing/2014/main" id="{8E1C6672-11DB-77AE-DBE4-CB60C2906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356995"/>
            <a:ext cx="10515601" cy="4746625"/>
          </a:xfrm>
        </p:spPr>
        <p:txBody>
          <a:bodyPr/>
          <a:lstStyle>
            <a:lvl2pPr>
              <a:defRPr sz="22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84752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8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DB42616-FE06-1233-BAF9-358C4DDFCC68}"/>
              </a:ext>
            </a:extLst>
          </p:cNvPr>
          <p:cNvSpPr/>
          <p:nvPr userDrawn="1"/>
        </p:nvSpPr>
        <p:spPr>
          <a:xfrm>
            <a:off x="0" y="0"/>
            <a:ext cx="2662177" cy="6858000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64E438-7BA7-02A6-639A-A8EB25FCB18C}"/>
              </a:ext>
            </a:extLst>
          </p:cNvPr>
          <p:cNvSpPr txBox="1"/>
          <p:nvPr userDrawn="1"/>
        </p:nvSpPr>
        <p:spPr>
          <a:xfrm>
            <a:off x="640033" y="3465000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A2614F-C709-4F28-155E-AAF28DD521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6" y="776374"/>
            <a:ext cx="1216084" cy="12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464E438-7BA7-02A6-639A-A8EB25FCB18C}"/>
              </a:ext>
            </a:extLst>
          </p:cNvPr>
          <p:cNvSpPr txBox="1"/>
          <p:nvPr userDrawn="1"/>
        </p:nvSpPr>
        <p:spPr>
          <a:xfrm>
            <a:off x="640033" y="3465000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A2614F-C709-4F28-155E-AAF28DD521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6" y="776374"/>
            <a:ext cx="1216084" cy="1216084"/>
          </a:xfrm>
          <a:prstGeom prst="rect">
            <a:avLst/>
          </a:prstGeom>
        </p:spPr>
      </p:pic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C8B42918-5266-1D85-951C-FC2EBB42BCEB}"/>
              </a:ext>
            </a:extLst>
          </p:cNvPr>
          <p:cNvGrpSpPr/>
          <p:nvPr userDrawn="1"/>
        </p:nvGrpSpPr>
        <p:grpSpPr>
          <a:xfrm>
            <a:off x="10177780" y="329882"/>
            <a:ext cx="1512002" cy="444892"/>
            <a:chOff x="9556201" y="498129"/>
            <a:chExt cx="1993881" cy="586680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6E0585D-CDC7-44A2-5A80-BA972DA3849E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rgbClr val="000000">
                <a:alpha val="80000"/>
              </a:srgbClr>
            </a:solidFill>
          </p:grpSpPr>
          <p:sp>
            <p:nvSpPr>
              <p:cNvPr id="285" name="Freeform 17">
                <a:extLst>
                  <a:ext uri="{FF2B5EF4-FFF2-40B4-BE49-F238E27FC236}">
                    <a16:creationId xmlns:a16="http://schemas.microsoft.com/office/drawing/2014/main" id="{D172D282-A7D9-46B6-3EC9-C152596BD1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6" name="Freeform 18">
                <a:extLst>
                  <a:ext uri="{FF2B5EF4-FFF2-40B4-BE49-F238E27FC236}">
                    <a16:creationId xmlns:a16="http://schemas.microsoft.com/office/drawing/2014/main" id="{82584030-14A8-94CE-D945-CA09AFCC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7" name="Freeform 19">
                <a:extLst>
                  <a:ext uri="{FF2B5EF4-FFF2-40B4-BE49-F238E27FC236}">
                    <a16:creationId xmlns:a16="http://schemas.microsoft.com/office/drawing/2014/main" id="{711D621E-0650-02AE-32AE-9CB1E028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8" name="Freeform 20">
                <a:extLst>
                  <a:ext uri="{FF2B5EF4-FFF2-40B4-BE49-F238E27FC236}">
                    <a16:creationId xmlns:a16="http://schemas.microsoft.com/office/drawing/2014/main" id="{9A7598DA-1815-E155-02CA-CB9B6555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9" name="Freeform 21">
                <a:extLst>
                  <a:ext uri="{FF2B5EF4-FFF2-40B4-BE49-F238E27FC236}">
                    <a16:creationId xmlns:a16="http://schemas.microsoft.com/office/drawing/2014/main" id="{89183A1A-9E81-6859-55E1-FAECD896B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0" name="Freeform 22">
                <a:extLst>
                  <a:ext uri="{FF2B5EF4-FFF2-40B4-BE49-F238E27FC236}">
                    <a16:creationId xmlns:a16="http://schemas.microsoft.com/office/drawing/2014/main" id="{10613AF1-1102-FE38-4BFC-483446D3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1" name="Freeform 23">
                <a:extLst>
                  <a:ext uri="{FF2B5EF4-FFF2-40B4-BE49-F238E27FC236}">
                    <a16:creationId xmlns:a16="http://schemas.microsoft.com/office/drawing/2014/main" id="{FECDC9C0-C2C4-6CE1-85EF-2300E30EB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2" name="Freeform 25">
                <a:extLst>
                  <a:ext uri="{FF2B5EF4-FFF2-40B4-BE49-F238E27FC236}">
                    <a16:creationId xmlns:a16="http://schemas.microsoft.com/office/drawing/2014/main" id="{0E0EC2D1-17BD-BD8F-D15F-BEDD0489A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3" name="Freeform 27">
                <a:extLst>
                  <a:ext uri="{FF2B5EF4-FFF2-40B4-BE49-F238E27FC236}">
                    <a16:creationId xmlns:a16="http://schemas.microsoft.com/office/drawing/2014/main" id="{DD853AF7-98EF-C38E-8A01-AA69D3ED6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4" name="Freeform 29">
                <a:extLst>
                  <a:ext uri="{FF2B5EF4-FFF2-40B4-BE49-F238E27FC236}">
                    <a16:creationId xmlns:a16="http://schemas.microsoft.com/office/drawing/2014/main" id="{4B525738-0D98-F46D-7BA8-35F7F841B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5" name="Freeform 30">
                <a:extLst>
                  <a:ext uri="{FF2B5EF4-FFF2-40B4-BE49-F238E27FC236}">
                    <a16:creationId xmlns:a16="http://schemas.microsoft.com/office/drawing/2014/main" id="{30FCE767-C043-5102-C8B6-7CD623F9D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6" name="Freeform 31">
                <a:extLst>
                  <a:ext uri="{FF2B5EF4-FFF2-40B4-BE49-F238E27FC236}">
                    <a16:creationId xmlns:a16="http://schemas.microsoft.com/office/drawing/2014/main" id="{4CBE7868-8FA2-1A88-BB6E-D388863B7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7" name="Freeform 32">
                <a:extLst>
                  <a:ext uri="{FF2B5EF4-FFF2-40B4-BE49-F238E27FC236}">
                    <a16:creationId xmlns:a16="http://schemas.microsoft.com/office/drawing/2014/main" id="{D0FE2E19-E13E-A95E-4D28-ADF3797C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8" name="Freeform 33">
                <a:extLst>
                  <a:ext uri="{FF2B5EF4-FFF2-40B4-BE49-F238E27FC236}">
                    <a16:creationId xmlns:a16="http://schemas.microsoft.com/office/drawing/2014/main" id="{A3B57381-6ADD-0F8B-D8F8-328E72BFD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99" name="Freeform 34">
                <a:extLst>
                  <a:ext uri="{FF2B5EF4-FFF2-40B4-BE49-F238E27FC236}">
                    <a16:creationId xmlns:a16="http://schemas.microsoft.com/office/drawing/2014/main" id="{2ECBBC18-EA7F-7CD2-F29A-3B3A5D710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E5DAD781-3405-86DE-0C45-F3EF04DED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A796EF94-FE60-9F63-9459-54BC99C77246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rgbClr val="9A0001">
                <a:alpha val="80000"/>
              </a:srgbClr>
            </a:solidFill>
          </p:grpSpPr>
          <p:sp>
            <p:nvSpPr>
              <p:cNvPr id="273" name="Freeform 9">
                <a:extLst>
                  <a:ext uri="{FF2B5EF4-FFF2-40B4-BE49-F238E27FC236}">
                    <a16:creationId xmlns:a16="http://schemas.microsoft.com/office/drawing/2014/main" id="{10CEF8EC-6764-24D3-9733-F241CA049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4" name="Freeform 10">
                <a:extLst>
                  <a:ext uri="{FF2B5EF4-FFF2-40B4-BE49-F238E27FC236}">
                    <a16:creationId xmlns:a16="http://schemas.microsoft.com/office/drawing/2014/main" id="{ED6F4941-00FA-1D47-0EA6-EDEA20514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5" name="Freeform 11">
                <a:extLst>
                  <a:ext uri="{FF2B5EF4-FFF2-40B4-BE49-F238E27FC236}">
                    <a16:creationId xmlns:a16="http://schemas.microsoft.com/office/drawing/2014/main" id="{C6BE1930-D389-C7E1-1B9D-CC11FFF8E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6" name="Freeform 12">
                <a:extLst>
                  <a:ext uri="{FF2B5EF4-FFF2-40B4-BE49-F238E27FC236}">
                    <a16:creationId xmlns:a16="http://schemas.microsoft.com/office/drawing/2014/main" id="{8E9DA158-EAAD-1B7A-C035-010EAC0C9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7" name="Freeform 13">
                <a:extLst>
                  <a:ext uri="{FF2B5EF4-FFF2-40B4-BE49-F238E27FC236}">
                    <a16:creationId xmlns:a16="http://schemas.microsoft.com/office/drawing/2014/main" id="{E6EA5E62-EA03-480B-1231-0D9A6CB08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8" name="Freeform 14">
                <a:extLst>
                  <a:ext uri="{FF2B5EF4-FFF2-40B4-BE49-F238E27FC236}">
                    <a16:creationId xmlns:a16="http://schemas.microsoft.com/office/drawing/2014/main" id="{227638D9-7B58-CF63-4C8F-81A0A8940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9" name="Freeform 15">
                <a:extLst>
                  <a:ext uri="{FF2B5EF4-FFF2-40B4-BE49-F238E27FC236}">
                    <a16:creationId xmlns:a16="http://schemas.microsoft.com/office/drawing/2014/main" id="{0DC1F538-B715-DC64-166D-FBC733095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0" name="Freeform 16">
                <a:extLst>
                  <a:ext uri="{FF2B5EF4-FFF2-40B4-BE49-F238E27FC236}">
                    <a16:creationId xmlns:a16="http://schemas.microsoft.com/office/drawing/2014/main" id="{68FE9F77-7943-2126-3937-3DA314F3D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1" name="Freeform 24">
                <a:extLst>
                  <a:ext uri="{FF2B5EF4-FFF2-40B4-BE49-F238E27FC236}">
                    <a16:creationId xmlns:a16="http://schemas.microsoft.com/office/drawing/2014/main" id="{162EEFA8-D281-90E1-40DA-27B7DE7BB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2" name="Freeform 26">
                <a:extLst>
                  <a:ext uri="{FF2B5EF4-FFF2-40B4-BE49-F238E27FC236}">
                    <a16:creationId xmlns:a16="http://schemas.microsoft.com/office/drawing/2014/main" id="{AA6CDC01-4168-0EF2-D46F-04D7E627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3" name="Freeform 28">
                <a:extLst>
                  <a:ext uri="{FF2B5EF4-FFF2-40B4-BE49-F238E27FC236}">
                    <a16:creationId xmlns:a16="http://schemas.microsoft.com/office/drawing/2014/main" id="{9B8A1BEC-079D-CFC4-5741-16B35641F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0E58A567-79D4-DEF7-7436-81AE5BE2F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</p:grp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52949F9C-4ECE-0231-7245-5B3AAFF1CCB5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rgbClr val="9A0001">
                <a:alpha val="80000"/>
              </a:srgbClr>
            </a:solidFill>
          </p:grpSpPr>
          <p:sp>
            <p:nvSpPr>
              <p:cNvPr id="250" name="Freeform 8">
                <a:extLst>
                  <a:ext uri="{FF2B5EF4-FFF2-40B4-BE49-F238E27FC236}">
                    <a16:creationId xmlns:a16="http://schemas.microsoft.com/office/drawing/2014/main" id="{E3081DA2-76A7-5517-2F96-4619B66E5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1" name="Freeform 42">
                <a:extLst>
                  <a:ext uri="{FF2B5EF4-FFF2-40B4-BE49-F238E27FC236}">
                    <a16:creationId xmlns:a16="http://schemas.microsoft.com/office/drawing/2014/main" id="{368C4E2A-924D-5AB7-C12B-DEC230BAEB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2" name="Freeform 43">
                <a:extLst>
                  <a:ext uri="{FF2B5EF4-FFF2-40B4-BE49-F238E27FC236}">
                    <a16:creationId xmlns:a16="http://schemas.microsoft.com/office/drawing/2014/main" id="{417F4D19-0A2F-07AD-DE77-F44DF7F2F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3" name="Freeform 44">
                <a:extLst>
                  <a:ext uri="{FF2B5EF4-FFF2-40B4-BE49-F238E27FC236}">
                    <a16:creationId xmlns:a16="http://schemas.microsoft.com/office/drawing/2014/main" id="{797BD0B7-58AA-8040-D462-74CD9C008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4" name="Freeform 45">
                <a:extLst>
                  <a:ext uri="{FF2B5EF4-FFF2-40B4-BE49-F238E27FC236}">
                    <a16:creationId xmlns:a16="http://schemas.microsoft.com/office/drawing/2014/main" id="{902807DA-2FB2-C3AA-A7B1-5F949A609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5" name="Freeform 46">
                <a:extLst>
                  <a:ext uri="{FF2B5EF4-FFF2-40B4-BE49-F238E27FC236}">
                    <a16:creationId xmlns:a16="http://schemas.microsoft.com/office/drawing/2014/main" id="{F3814CEA-758D-D84B-6119-F8C7E3BDA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6" name="Freeform 47">
                <a:extLst>
                  <a:ext uri="{FF2B5EF4-FFF2-40B4-BE49-F238E27FC236}">
                    <a16:creationId xmlns:a16="http://schemas.microsoft.com/office/drawing/2014/main" id="{1908D8A0-A712-5955-0EAD-A79D9D11F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7" name="Freeform 48">
                <a:extLst>
                  <a:ext uri="{FF2B5EF4-FFF2-40B4-BE49-F238E27FC236}">
                    <a16:creationId xmlns:a16="http://schemas.microsoft.com/office/drawing/2014/main" id="{9DBBB92C-4E4F-405A-0377-EF8136245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8" name="Freeform 49">
                <a:extLst>
                  <a:ext uri="{FF2B5EF4-FFF2-40B4-BE49-F238E27FC236}">
                    <a16:creationId xmlns:a16="http://schemas.microsoft.com/office/drawing/2014/main" id="{770ADC37-2641-FE6D-A60F-BAD96A4F6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59" name="Freeform 50">
                <a:extLst>
                  <a:ext uri="{FF2B5EF4-FFF2-40B4-BE49-F238E27FC236}">
                    <a16:creationId xmlns:a16="http://schemas.microsoft.com/office/drawing/2014/main" id="{79BBA404-F460-FFFD-A9CA-988721A10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0" name="Freeform 51">
                <a:extLst>
                  <a:ext uri="{FF2B5EF4-FFF2-40B4-BE49-F238E27FC236}">
                    <a16:creationId xmlns:a16="http://schemas.microsoft.com/office/drawing/2014/main" id="{D5A128D2-20C9-1C80-B92C-2C44F501E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1" name="Freeform 52">
                <a:extLst>
                  <a:ext uri="{FF2B5EF4-FFF2-40B4-BE49-F238E27FC236}">
                    <a16:creationId xmlns:a16="http://schemas.microsoft.com/office/drawing/2014/main" id="{F4E22654-483F-1123-AD49-1F88FC64C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2" name="Freeform 53">
                <a:extLst>
                  <a:ext uri="{FF2B5EF4-FFF2-40B4-BE49-F238E27FC236}">
                    <a16:creationId xmlns:a16="http://schemas.microsoft.com/office/drawing/2014/main" id="{948FA61D-C87D-16E8-306F-9C3486574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3" name="Freeform 54">
                <a:extLst>
                  <a:ext uri="{FF2B5EF4-FFF2-40B4-BE49-F238E27FC236}">
                    <a16:creationId xmlns:a16="http://schemas.microsoft.com/office/drawing/2014/main" id="{D229C317-B71B-A596-E5BA-D820FF0D1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4" name="Freeform 55">
                <a:extLst>
                  <a:ext uri="{FF2B5EF4-FFF2-40B4-BE49-F238E27FC236}">
                    <a16:creationId xmlns:a16="http://schemas.microsoft.com/office/drawing/2014/main" id="{D119E583-B48F-8888-4432-9631FCECF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5" name="Freeform 56">
                <a:extLst>
                  <a:ext uri="{FF2B5EF4-FFF2-40B4-BE49-F238E27FC236}">
                    <a16:creationId xmlns:a16="http://schemas.microsoft.com/office/drawing/2014/main" id="{2052C8EB-B482-5596-3870-699B7DEC8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6" name="Freeform 57">
                <a:extLst>
                  <a:ext uri="{FF2B5EF4-FFF2-40B4-BE49-F238E27FC236}">
                    <a16:creationId xmlns:a16="http://schemas.microsoft.com/office/drawing/2014/main" id="{E84C7C90-34F9-7562-7A85-80072B369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7" name="Freeform 58">
                <a:extLst>
                  <a:ext uri="{FF2B5EF4-FFF2-40B4-BE49-F238E27FC236}">
                    <a16:creationId xmlns:a16="http://schemas.microsoft.com/office/drawing/2014/main" id="{5BE1E189-1602-5BC1-536F-C9E036737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8" name="Freeform 59">
                <a:extLst>
                  <a:ext uri="{FF2B5EF4-FFF2-40B4-BE49-F238E27FC236}">
                    <a16:creationId xmlns:a16="http://schemas.microsoft.com/office/drawing/2014/main" id="{6A3178F2-F25F-331F-6C92-669EBD0DD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69" name="Freeform 60">
                <a:extLst>
                  <a:ext uri="{FF2B5EF4-FFF2-40B4-BE49-F238E27FC236}">
                    <a16:creationId xmlns:a16="http://schemas.microsoft.com/office/drawing/2014/main" id="{302EE266-38B9-90DB-03C9-5D6F2F840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0" name="Freeform 61">
                <a:extLst>
                  <a:ext uri="{FF2B5EF4-FFF2-40B4-BE49-F238E27FC236}">
                    <a16:creationId xmlns:a16="http://schemas.microsoft.com/office/drawing/2014/main" id="{D1E60F3F-6BF2-3B94-556F-78F50FF7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1" name="Freeform 62">
                <a:extLst>
                  <a:ext uri="{FF2B5EF4-FFF2-40B4-BE49-F238E27FC236}">
                    <a16:creationId xmlns:a16="http://schemas.microsoft.com/office/drawing/2014/main" id="{3D9B9764-E162-22E5-48F5-2F625C97F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F3CFA846-DA75-D5E9-01C4-A8FE90B366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</a:endParaRPr>
              </a:p>
            </p:txBody>
          </p:sp>
        </p:grpSp>
      </p:grpSp>
      <p:sp>
        <p:nvSpPr>
          <p:cNvPr id="301" name="标题 1">
            <a:extLst>
              <a:ext uri="{FF2B5EF4-FFF2-40B4-BE49-F238E27FC236}">
                <a16:creationId xmlns:a16="http://schemas.microsoft.com/office/drawing/2014/main" id="{891D085D-6906-5F48-850E-C06A30DDFCD3}"/>
              </a:ext>
            </a:extLst>
          </p:cNvPr>
          <p:cNvSpPr txBox="1">
            <a:spLocks/>
          </p:cNvSpPr>
          <p:nvPr userDrawn="1"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dirty="0">
              <a:solidFill>
                <a:srgbClr val="9A000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b="1" dirty="0">
              <a:solidFill>
                <a:srgbClr val="9A000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5" name="灯片编号占位符 8">
            <a:extLst>
              <a:ext uri="{FF2B5EF4-FFF2-40B4-BE49-F238E27FC236}">
                <a16:creationId xmlns:a16="http://schemas.microsoft.com/office/drawing/2014/main" id="{7993C208-566D-1B10-7A97-807BD6CCE310}"/>
              </a:ext>
            </a:extLst>
          </p:cNvPr>
          <p:cNvSpPr txBox="1">
            <a:spLocks/>
          </p:cNvSpPr>
          <p:nvPr userDrawn="1"/>
        </p:nvSpPr>
        <p:spPr>
          <a:xfrm>
            <a:off x="9005791" y="6394353"/>
            <a:ext cx="2743200" cy="292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t>&lt; </a:t>
            </a:r>
            <a:fld id="{A548B57D-AE10-4CF7-A9DF-59FEFA91B28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pPr/>
              <a:t>‹#›</a:t>
            </a:fld>
            <a:r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t> </a:t>
            </a:r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t>&gt;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CBBEE2BF-30FF-6588-60B5-43207D720812}"/>
              </a:ext>
            </a:extLst>
          </p:cNvPr>
          <p:cNvSpPr txBox="1"/>
          <p:nvPr userDrawn="1"/>
        </p:nvSpPr>
        <p:spPr>
          <a:xfrm>
            <a:off x="442913" y="6394353"/>
            <a:ext cx="35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School of Computer Science, Peking University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657F6794-9DFA-12D5-805C-46D014B6A23B}"/>
              </a:ext>
            </a:extLst>
          </p:cNvPr>
          <p:cNvGrpSpPr/>
          <p:nvPr userDrawn="1"/>
        </p:nvGrpSpPr>
        <p:grpSpPr>
          <a:xfrm>
            <a:off x="552333" y="984826"/>
            <a:ext cx="3347259" cy="63500"/>
            <a:chOff x="476596" y="1091045"/>
            <a:chExt cx="2553116" cy="0"/>
          </a:xfrm>
        </p:grpSpPr>
        <p:cxnSp>
          <p:nvCxnSpPr>
            <p:cNvPr id="308" name="直接连接符 14">
              <a:extLst>
                <a:ext uri="{FF2B5EF4-FFF2-40B4-BE49-F238E27FC236}">
                  <a16:creationId xmlns:a16="http://schemas.microsoft.com/office/drawing/2014/main" id="{89A96375-096C-3A51-3151-CD0E9D4B0A1B}"/>
                </a:ext>
              </a:extLst>
            </p:cNvPr>
            <p:cNvCxnSpPr/>
            <p:nvPr/>
          </p:nvCxnSpPr>
          <p:spPr>
            <a:xfrm>
              <a:off x="476596" y="1091045"/>
              <a:ext cx="841664" cy="0"/>
            </a:xfrm>
            <a:prstGeom prst="line">
              <a:avLst/>
            </a:prstGeom>
            <a:noFill/>
            <a:ln w="28575" cap="flat" cmpd="sng" algn="ctr">
              <a:solidFill>
                <a:srgbClr val="9A0001"/>
              </a:solidFill>
              <a:prstDash val="solid"/>
              <a:miter lim="800000"/>
            </a:ln>
            <a:effectLst/>
          </p:spPr>
        </p:cxnSp>
        <p:cxnSp>
          <p:nvCxnSpPr>
            <p:cNvPr id="309" name="直接连接符 16">
              <a:extLst>
                <a:ext uri="{FF2B5EF4-FFF2-40B4-BE49-F238E27FC236}">
                  <a16:creationId xmlns:a16="http://schemas.microsoft.com/office/drawing/2014/main" id="{5082DA5D-D75B-C888-D15C-B924FD634CA2}"/>
                </a:ext>
              </a:extLst>
            </p:cNvPr>
            <p:cNvCxnSpPr/>
            <p:nvPr/>
          </p:nvCxnSpPr>
          <p:spPr>
            <a:xfrm>
              <a:off x="1328928" y="1091045"/>
              <a:ext cx="1700784" cy="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402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>
            <a:extLst>
              <a:ext uri="{FF2B5EF4-FFF2-40B4-BE49-F238E27FC236}">
                <a16:creationId xmlns:a16="http://schemas.microsoft.com/office/drawing/2014/main" id="{63294BBB-21CF-C950-3509-D0793B40A97E}"/>
              </a:ext>
            </a:extLst>
          </p:cNvPr>
          <p:cNvSpPr/>
          <p:nvPr userDrawn="1"/>
        </p:nvSpPr>
        <p:spPr>
          <a:xfrm>
            <a:off x="0" y="2395539"/>
            <a:ext cx="3877519" cy="1033461"/>
          </a:xfrm>
          <a:prstGeom prst="homePlate">
            <a:avLst>
              <a:gd name="adj" fmla="val 35311"/>
            </a:avLst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529D22-CAEA-464D-829D-F15CCF9ED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9564" y="2274200"/>
            <a:ext cx="7307885" cy="1033461"/>
          </a:xfrm>
        </p:spPr>
        <p:txBody>
          <a:bodyPr anchor="b">
            <a:normAutofit/>
          </a:bodyPr>
          <a:lstStyle>
            <a:lvl1pPr fontAlgn="ctr">
              <a:lnSpc>
                <a:spcPct val="100000"/>
              </a:lnSpc>
              <a:defRPr sz="4800"/>
            </a:lvl1pPr>
          </a:lstStyle>
          <a:p>
            <a:r>
              <a:rPr lang="zh-CN" altLang="en-US" dirty="0"/>
              <a:t>单击此处编辑章节标题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EF1FE7-2AC9-4297-A72E-3718649C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9563" y="3669175"/>
            <a:ext cx="7307885" cy="1689929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363A34-E159-F123-E9B9-754550D361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3" y="2562752"/>
            <a:ext cx="699029" cy="699029"/>
          </a:xfrm>
          <a:prstGeom prst="rect">
            <a:avLst/>
          </a:prstGeom>
        </p:spPr>
      </p:pic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B9798FAB-C96E-DBB5-B88F-C66AD7129A4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30484" y="2672202"/>
            <a:ext cx="1326132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zh-CN" altLang="en-US" sz="2800" b="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marL="0" lvl="0"/>
            <a:r>
              <a:rPr lang="en-US" altLang="zh-CN" dirty="0"/>
              <a:t>PART 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02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1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FEFD502-E9C4-5C7F-2187-0B33EE23B75A}"/>
              </a:ext>
            </a:extLst>
          </p:cNvPr>
          <p:cNvSpPr/>
          <p:nvPr userDrawn="1"/>
        </p:nvSpPr>
        <p:spPr>
          <a:xfrm>
            <a:off x="0" y="0"/>
            <a:ext cx="16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98AF47-8958-E24E-40A9-0E092341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766" y="365126"/>
            <a:ext cx="9380034" cy="810532"/>
          </a:xfrm>
        </p:spPr>
        <p:txBody>
          <a:bodyPr/>
          <a:lstStyle>
            <a:lvl1pPr>
              <a:defRPr>
                <a:solidFill>
                  <a:srgbClr val="7E171B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319A4B-4258-B1B6-9F46-14BDA4804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5C3DB-A37A-9C17-087E-3AD8B5488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F9405A-420B-6E44-D1C7-2F85E50FF96A}"/>
              </a:ext>
            </a:extLst>
          </p:cNvPr>
          <p:cNvSpPr/>
          <p:nvPr userDrawn="1"/>
        </p:nvSpPr>
        <p:spPr>
          <a:xfrm>
            <a:off x="1713426" y="434496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3B8AF50-B670-3F2A-C9FD-1899B6532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3767" y="1356995"/>
            <a:ext cx="9380034" cy="4746625"/>
          </a:xfrm>
        </p:spPr>
        <p:txBody>
          <a:bodyPr/>
          <a:lstStyle>
            <a:lvl2pPr>
              <a:defRPr sz="20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BF764-3867-2CE0-F499-A1B6BD22F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2"/>
          <a:stretch/>
        </p:blipFill>
        <p:spPr>
          <a:xfrm>
            <a:off x="403916" y="363036"/>
            <a:ext cx="810607" cy="812168"/>
          </a:xfrm>
          <a:prstGeom prst="rect">
            <a:avLst/>
          </a:prstGeom>
        </p:spPr>
      </p:pic>
      <p:graphicFrame>
        <p:nvGraphicFramePr>
          <p:cNvPr id="8" name="表格 18">
            <a:extLst>
              <a:ext uri="{FF2B5EF4-FFF2-40B4-BE49-F238E27FC236}">
                <a16:creationId xmlns:a16="http://schemas.microsoft.com/office/drawing/2014/main" id="{2F594CD4-1968-B118-033A-6741EFF39FB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1366765"/>
              </p:ext>
            </p:extLst>
          </p:nvPr>
        </p:nvGraphicFramePr>
        <p:xfrm>
          <a:off x="184318" y="2362933"/>
          <a:ext cx="1251364" cy="18350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1364">
                  <a:extLst>
                    <a:ext uri="{9D8B030D-6E8A-4147-A177-3AD203B41FA5}">
                      <a16:colId xmlns:a16="http://schemas.microsoft.com/office/drawing/2014/main" val="4048793814"/>
                    </a:ext>
                  </a:extLst>
                </a:gridCol>
              </a:tblGrid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Background</a:t>
                      </a:r>
                      <a:endParaRPr lang="zh-CN" altLang="en-US" sz="1400" b="0" cap="none" spc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121218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altLang="zh-CN" sz="2000" b="0" kern="1200" cap="none" spc="0" dirty="0">
                          <a:ln>
                            <a:noFill/>
                          </a:ln>
                          <a:solidFill>
                            <a:srgbClr val="7E171B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COMET</a:t>
                      </a:r>
                      <a:endParaRPr lang="zh-CN" altLang="en-US" sz="2000" b="0" cap="none" spc="0" dirty="0">
                        <a:ln>
                          <a:noFill/>
                        </a:ln>
                        <a:solidFill>
                          <a:srgbClr val="7E171B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27726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altLang="zh-CN" sz="2000" b="0" kern="1200" cap="none" spc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UniTE</a:t>
                      </a:r>
                      <a:endParaRPr lang="zh-CN" altLang="en-US" sz="2000" b="0" cap="none" spc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50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2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FEFD502-E9C4-5C7F-2187-0B33EE23B75A}"/>
              </a:ext>
            </a:extLst>
          </p:cNvPr>
          <p:cNvSpPr/>
          <p:nvPr userDrawn="1"/>
        </p:nvSpPr>
        <p:spPr>
          <a:xfrm>
            <a:off x="0" y="0"/>
            <a:ext cx="16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98AF47-8958-E24E-40A9-0E092341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766" y="365126"/>
            <a:ext cx="9380034" cy="810532"/>
          </a:xfrm>
        </p:spPr>
        <p:txBody>
          <a:bodyPr/>
          <a:lstStyle>
            <a:lvl1pPr>
              <a:defRPr>
                <a:solidFill>
                  <a:srgbClr val="7E171B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319A4B-4258-B1B6-9F46-14BDA4804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5C3DB-A37A-9C17-087E-3AD8B5488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61D7BD-167F-1563-194D-514528F4B67F}"/>
              </a:ext>
            </a:extLst>
          </p:cNvPr>
          <p:cNvSpPr/>
          <p:nvPr userDrawn="1"/>
        </p:nvSpPr>
        <p:spPr>
          <a:xfrm>
            <a:off x="1713426" y="434496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占位符 20">
            <a:extLst>
              <a:ext uri="{FF2B5EF4-FFF2-40B4-BE49-F238E27FC236}">
                <a16:creationId xmlns:a16="http://schemas.microsoft.com/office/drawing/2014/main" id="{73237307-7CE3-28AF-43E2-957789661C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3767" y="1356995"/>
            <a:ext cx="9380034" cy="4746625"/>
          </a:xfrm>
        </p:spPr>
        <p:txBody>
          <a:bodyPr/>
          <a:lstStyle>
            <a:lvl2pPr>
              <a:defRPr sz="22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48708D-6C12-0B9D-EFEE-4A7AF076C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2"/>
          <a:stretch/>
        </p:blipFill>
        <p:spPr>
          <a:xfrm>
            <a:off x="403916" y="363036"/>
            <a:ext cx="810607" cy="812168"/>
          </a:xfrm>
          <a:prstGeom prst="rect">
            <a:avLst/>
          </a:prstGeom>
        </p:spPr>
      </p:pic>
      <p:graphicFrame>
        <p:nvGraphicFramePr>
          <p:cNvPr id="5" name="表格 18">
            <a:extLst>
              <a:ext uri="{FF2B5EF4-FFF2-40B4-BE49-F238E27FC236}">
                <a16:creationId xmlns:a16="http://schemas.microsoft.com/office/drawing/2014/main" id="{C4D60858-1109-3150-85A1-E718106AB08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46575702"/>
              </p:ext>
            </p:extLst>
          </p:nvPr>
        </p:nvGraphicFramePr>
        <p:xfrm>
          <a:off x="184318" y="2362933"/>
          <a:ext cx="1251364" cy="18350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1364">
                  <a:extLst>
                    <a:ext uri="{9D8B030D-6E8A-4147-A177-3AD203B41FA5}">
                      <a16:colId xmlns:a16="http://schemas.microsoft.com/office/drawing/2014/main" val="4048793814"/>
                    </a:ext>
                  </a:extLst>
                </a:gridCol>
              </a:tblGrid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" altLang="zh-CN" sz="14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Background</a:t>
                      </a:r>
                      <a:endParaRPr lang="zh-CN" altLang="en-US" sz="1400" b="0" cap="none" spc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9523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altLang="zh-CN" sz="2000" b="0" kern="120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COMET</a:t>
                      </a:r>
                      <a:endParaRPr lang="zh-CN" altLang="en-US" sz="2000" b="0" cap="none" spc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121218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altLang="zh-CN" sz="2000" b="0" kern="1200" cap="none" spc="0" dirty="0" err="1">
                          <a:ln>
                            <a:noFill/>
                          </a:ln>
                          <a:solidFill>
                            <a:srgbClr val="7E171B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UniTE</a:t>
                      </a:r>
                      <a:endParaRPr lang="zh-CN" altLang="en-US" sz="2000" b="0" cap="none" spc="0" dirty="0">
                        <a:ln>
                          <a:noFill/>
                        </a:ln>
                        <a:solidFill>
                          <a:srgbClr val="7E171B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2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17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3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FEFD502-E9C4-5C7F-2187-0B33EE23B75A}"/>
              </a:ext>
            </a:extLst>
          </p:cNvPr>
          <p:cNvSpPr/>
          <p:nvPr userDrawn="1"/>
        </p:nvSpPr>
        <p:spPr>
          <a:xfrm>
            <a:off x="0" y="0"/>
            <a:ext cx="16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98AF47-8958-E24E-40A9-0E092341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766" y="365126"/>
            <a:ext cx="9380034" cy="810532"/>
          </a:xfrm>
        </p:spPr>
        <p:txBody>
          <a:bodyPr/>
          <a:lstStyle>
            <a:lvl1pPr>
              <a:defRPr>
                <a:solidFill>
                  <a:srgbClr val="7E171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319A4B-4258-B1B6-9F46-14BDA4804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5C3DB-A37A-9C17-087E-3AD8B5488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6D1715-B0C5-B967-E7C3-CEF918EDEF44}"/>
              </a:ext>
            </a:extLst>
          </p:cNvPr>
          <p:cNvSpPr/>
          <p:nvPr userDrawn="1"/>
        </p:nvSpPr>
        <p:spPr>
          <a:xfrm>
            <a:off x="1713426" y="434496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20">
            <a:extLst>
              <a:ext uri="{FF2B5EF4-FFF2-40B4-BE49-F238E27FC236}">
                <a16:creationId xmlns:a16="http://schemas.microsoft.com/office/drawing/2014/main" id="{55A46D1A-435C-F970-0B2D-9BFA6FE1A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3767" y="1356995"/>
            <a:ext cx="9380034" cy="4746625"/>
          </a:xfrm>
        </p:spPr>
        <p:txBody>
          <a:bodyPr/>
          <a:lstStyle>
            <a:lvl2pPr>
              <a:defRPr sz="22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23EFE0-B32E-DA64-E027-25034B89FB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2"/>
          <a:stretch/>
        </p:blipFill>
        <p:spPr>
          <a:xfrm>
            <a:off x="403916" y="363036"/>
            <a:ext cx="810607" cy="812168"/>
          </a:xfrm>
          <a:prstGeom prst="rect">
            <a:avLst/>
          </a:prstGeom>
        </p:spPr>
      </p:pic>
      <p:graphicFrame>
        <p:nvGraphicFramePr>
          <p:cNvPr id="5" name="表格 18">
            <a:extLst>
              <a:ext uri="{FF2B5EF4-FFF2-40B4-BE49-F238E27FC236}">
                <a16:creationId xmlns:a16="http://schemas.microsoft.com/office/drawing/2014/main" id="{18F023A9-CA14-6F6D-62EF-92F4FCFCAB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39210861"/>
              </p:ext>
            </p:extLst>
          </p:nvPr>
        </p:nvGraphicFramePr>
        <p:xfrm>
          <a:off x="184318" y="2362933"/>
          <a:ext cx="1251364" cy="18350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1364">
                  <a:extLst>
                    <a:ext uri="{9D8B030D-6E8A-4147-A177-3AD203B41FA5}">
                      <a16:colId xmlns:a16="http://schemas.microsoft.com/office/drawing/2014/main" val="4048793814"/>
                    </a:ext>
                  </a:extLst>
                </a:gridCol>
              </a:tblGrid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" altLang="zh-CN" sz="1400" b="0" cap="none" spc="0" dirty="0">
                          <a:ln>
                            <a:noFill/>
                          </a:ln>
                          <a:solidFill>
                            <a:srgbClr val="7E171B"/>
                          </a:solidFill>
                          <a:effectLst/>
                          <a:latin typeface="+mj-ea"/>
                          <a:ea typeface="+mj-ea"/>
                        </a:rPr>
                        <a:t>Background</a:t>
                      </a:r>
                      <a:endParaRPr lang="zh-CN" altLang="en-US" sz="1400" b="0" cap="none" spc="0" dirty="0">
                        <a:ln>
                          <a:noFill/>
                        </a:ln>
                        <a:solidFill>
                          <a:srgbClr val="7E171B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27726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altLang="zh-CN" sz="2000" b="0" kern="120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COMET</a:t>
                      </a:r>
                      <a:endParaRPr lang="zh-CN" altLang="en-US" sz="2000" b="0" cap="none" spc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7374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altLang="zh-CN" sz="2000" b="0" cap="none" spc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UniTE</a:t>
                      </a:r>
                      <a:endParaRPr lang="en" altLang="zh-CN" sz="2000" b="0" cap="none" spc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67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02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4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FEFD502-E9C4-5C7F-2187-0B33EE23B75A}"/>
              </a:ext>
            </a:extLst>
          </p:cNvPr>
          <p:cNvSpPr/>
          <p:nvPr userDrawn="1"/>
        </p:nvSpPr>
        <p:spPr>
          <a:xfrm>
            <a:off x="0" y="0"/>
            <a:ext cx="16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98AF47-8958-E24E-40A9-0E092341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766" y="365126"/>
            <a:ext cx="9380034" cy="810532"/>
          </a:xfrm>
        </p:spPr>
        <p:txBody>
          <a:bodyPr/>
          <a:lstStyle>
            <a:lvl1pPr>
              <a:defRPr>
                <a:solidFill>
                  <a:srgbClr val="7E171B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319A4B-4258-B1B6-9F46-14BDA4804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5C3DB-A37A-9C17-087E-3AD8B5488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094D6D55-0219-48C1-821C-4F15AAC1713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75499364"/>
              </p:ext>
            </p:extLst>
          </p:nvPr>
        </p:nvGraphicFramePr>
        <p:xfrm>
          <a:off x="184318" y="2362933"/>
          <a:ext cx="1251364" cy="30584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1364">
                  <a:extLst>
                    <a:ext uri="{9D8B030D-6E8A-4147-A177-3AD203B41FA5}">
                      <a16:colId xmlns:a16="http://schemas.microsoft.com/office/drawing/2014/main" val="4048793814"/>
                    </a:ext>
                  </a:extLst>
                </a:gridCol>
              </a:tblGrid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研究背景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747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方法介绍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9523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实验分析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121218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rgbClr val="7E171B"/>
                          </a:solidFill>
                          <a:effectLst/>
                          <a:latin typeface="+mj-ea"/>
                          <a:ea typeface="+mj-ea"/>
                        </a:rPr>
                        <a:t>工具开发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27726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总结展望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737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502D29D-F77A-063B-4DEB-1298E7BFB0CA}"/>
              </a:ext>
            </a:extLst>
          </p:cNvPr>
          <p:cNvSpPr/>
          <p:nvPr userDrawn="1"/>
        </p:nvSpPr>
        <p:spPr>
          <a:xfrm>
            <a:off x="1713426" y="434496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20">
            <a:extLst>
              <a:ext uri="{FF2B5EF4-FFF2-40B4-BE49-F238E27FC236}">
                <a16:creationId xmlns:a16="http://schemas.microsoft.com/office/drawing/2014/main" id="{4A3552CD-B789-070B-FC49-A70C3FBF79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3767" y="1356995"/>
            <a:ext cx="9380034" cy="4746625"/>
          </a:xfrm>
        </p:spPr>
        <p:txBody>
          <a:bodyPr/>
          <a:lstStyle>
            <a:lvl2pPr>
              <a:defRPr sz="22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5F2167-B2A9-DD3F-14A4-2D8C80204B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2"/>
          <a:stretch/>
        </p:blipFill>
        <p:spPr>
          <a:xfrm>
            <a:off x="403916" y="363036"/>
            <a:ext cx="810607" cy="8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5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FEFD502-E9C4-5C7F-2187-0B33EE23B75A}"/>
              </a:ext>
            </a:extLst>
          </p:cNvPr>
          <p:cNvSpPr/>
          <p:nvPr userDrawn="1"/>
        </p:nvSpPr>
        <p:spPr>
          <a:xfrm>
            <a:off x="0" y="0"/>
            <a:ext cx="16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98AF47-8958-E24E-40A9-0E092341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766" y="365126"/>
            <a:ext cx="9380034" cy="810532"/>
          </a:xfrm>
        </p:spPr>
        <p:txBody>
          <a:bodyPr/>
          <a:lstStyle>
            <a:lvl1pPr>
              <a:defRPr>
                <a:solidFill>
                  <a:srgbClr val="7E171B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319A4B-4258-B1B6-9F46-14BDA4804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6382" y="6506889"/>
            <a:ext cx="4114800" cy="180000"/>
          </a:xfrm>
        </p:spPr>
        <p:txBody>
          <a:bodyPr/>
          <a:lstStyle/>
          <a:p>
            <a:r>
              <a:rPr lang="zh-CN" altLang="en-US"/>
              <a:t>北京大学  计算机学院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5C3DB-A37A-9C17-087E-3AD8B5488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5A9523-ACAB-DB49-B7FB-97C659C313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094D6D55-0219-48C1-821C-4F15AAC1713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0203058"/>
              </p:ext>
            </p:extLst>
          </p:nvPr>
        </p:nvGraphicFramePr>
        <p:xfrm>
          <a:off x="184318" y="2362933"/>
          <a:ext cx="1251364" cy="30584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1364">
                  <a:extLst>
                    <a:ext uri="{9D8B030D-6E8A-4147-A177-3AD203B41FA5}">
                      <a16:colId xmlns:a16="http://schemas.microsoft.com/office/drawing/2014/main" val="4048793814"/>
                    </a:ext>
                  </a:extLst>
                </a:gridCol>
              </a:tblGrid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研究背景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747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方法介绍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95235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实验分析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121218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工具开发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27726"/>
                  </a:ext>
                </a:extLst>
              </a:tr>
              <a:tr h="6116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cap="none" spc="0" dirty="0">
                          <a:ln>
                            <a:noFill/>
                          </a:ln>
                          <a:solidFill>
                            <a:srgbClr val="7E171B"/>
                          </a:solidFill>
                          <a:effectLst/>
                          <a:latin typeface="+mj-ea"/>
                          <a:ea typeface="+mj-ea"/>
                        </a:rPr>
                        <a:t>总结展望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1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737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C76D6FA8-359C-518A-0C6C-DB7A3359E32D}"/>
              </a:ext>
            </a:extLst>
          </p:cNvPr>
          <p:cNvSpPr/>
          <p:nvPr userDrawn="1"/>
        </p:nvSpPr>
        <p:spPr>
          <a:xfrm>
            <a:off x="1713426" y="434496"/>
            <a:ext cx="166914" cy="602342"/>
          </a:xfrm>
          <a:prstGeom prst="rect">
            <a:avLst/>
          </a:prstGeom>
          <a:solidFill>
            <a:srgbClr val="7E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20">
            <a:extLst>
              <a:ext uri="{FF2B5EF4-FFF2-40B4-BE49-F238E27FC236}">
                <a16:creationId xmlns:a16="http://schemas.microsoft.com/office/drawing/2014/main" id="{5D50231D-DE54-4B23-510F-D8B472996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3767" y="1356995"/>
            <a:ext cx="9380034" cy="4746625"/>
          </a:xfrm>
        </p:spPr>
        <p:txBody>
          <a:bodyPr/>
          <a:lstStyle>
            <a:lvl2pPr>
              <a:defRPr sz="2200"/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A0BC5D-1A8D-115E-ED96-3896406EE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2"/>
          <a:stretch/>
        </p:blipFill>
        <p:spPr>
          <a:xfrm>
            <a:off x="403916" y="363036"/>
            <a:ext cx="810607" cy="8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88D30F-2D7C-2622-5D08-93B70C18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89A9B9-8E98-9490-3B3E-37FD8470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65AAD-8A68-00B4-9F14-A2E03FF4B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F5ECD-F1AA-C147-AED2-4AD24A686866}" type="datetimeFigureOut">
              <a:rPr kumimoji="1" lang="zh-CN" altLang="en-US" smtClean="0"/>
              <a:t>2023/2/8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1B282-B4AC-133D-C2AF-01D6AC5EA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11352-4053-831C-B823-CCEA2658A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DCBDD-C2A1-FE45-ADC4-2AA3C22956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61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322338-9141-7BA9-1FCE-08F08E2F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E3D5246-93F7-6509-02D6-EC4FAC0C4C50}"/>
              </a:ext>
            </a:extLst>
          </p:cNvPr>
          <p:cNvSpPr txBox="1">
            <a:spLocks/>
          </p:cNvSpPr>
          <p:nvPr/>
        </p:nvSpPr>
        <p:spPr>
          <a:xfrm>
            <a:off x="838200" y="2210765"/>
            <a:ext cx="10515600" cy="735960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" altLang="zh-CN" sz="3600" b="1" dirty="0">
                <a:solidFill>
                  <a:srgbClr val="7E17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CODEP: Grammatical Seq2Seq Model for </a:t>
            </a:r>
          </a:p>
          <a:p>
            <a:pPr algn="ctr"/>
            <a:r>
              <a:rPr kumimoji="1" lang="en" altLang="zh-CN" sz="3600" b="1" dirty="0">
                <a:solidFill>
                  <a:srgbClr val="7E17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 Code Generation</a:t>
            </a:r>
          </a:p>
          <a:p>
            <a:pPr algn="ctr"/>
            <a:endParaRPr kumimoji="1" lang="zh-CN" altLang="en-US" sz="3600" b="1" dirty="0">
              <a:solidFill>
                <a:srgbClr val="7E17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8212DB-6C1F-07C9-04A8-059BEDF5FF21}"/>
              </a:ext>
            </a:extLst>
          </p:cNvPr>
          <p:cNvSpPr txBox="1"/>
          <p:nvPr/>
        </p:nvSpPr>
        <p:spPr>
          <a:xfrm>
            <a:off x="1577975" y="4299471"/>
            <a:ext cx="9036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Yihong</a:t>
            </a:r>
            <a:r>
              <a:rPr lang="en" altLang="zh-CN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Dong</a:t>
            </a:r>
            <a:r>
              <a:rPr lang="en" altLang="zh-CN" sz="2400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 Li</a:t>
            </a:r>
            <a:r>
              <a:rPr lang="en" altLang="zh-CN" sz="2400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US" altLang="zh-C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Zhi</a:t>
            </a:r>
            <a:r>
              <a:rPr lang="en-US" altLang="zh-C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" altLang="zh-CN" sz="2400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</a:p>
          <a:p>
            <a:pPr algn="ctr"/>
            <a:endParaRPr lang="en-US" altLang="zh-CN" sz="2400" dirty="0">
              <a:latin typeface="LinLibertineT"/>
            </a:endParaRPr>
          </a:p>
          <a:p>
            <a:pPr algn="ctr"/>
            <a:r>
              <a:rPr lang="en" altLang="zh-CN" sz="2400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Peking University</a:t>
            </a:r>
            <a:r>
              <a:rPr lang="en" altLang="zh-CN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China 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Corresponding author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D4A58F-E62B-0D95-6178-C0A6A8CBF6DD}"/>
              </a:ext>
            </a:extLst>
          </p:cNvPr>
          <p:cNvGrpSpPr/>
          <p:nvPr/>
        </p:nvGrpSpPr>
        <p:grpSpPr>
          <a:xfrm>
            <a:off x="4505963" y="737180"/>
            <a:ext cx="2882718" cy="848212"/>
            <a:chOff x="9556201" y="498129"/>
            <a:chExt cx="1993881" cy="586680"/>
          </a:xfrm>
          <a:solidFill>
            <a:srgbClr val="7E181B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8AA7BB2-5487-BAD5-D35E-7077C3AD6FED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74E23C81-5E67-1BDE-36A0-628DC8B2E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3CA6D65-28F6-D7E6-A88D-D697EA57C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D497B710-209F-A0E6-0BD3-CD6B3B5DD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6BDA2D98-3251-3486-068C-CD9BA86D9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6AEE3849-8CA0-DE89-C4AD-16B646989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A5EBF8DA-79BA-ACFA-41B7-C2979F2B8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F3677DBC-905C-A355-7657-0C9FBD2E7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0AB15820-9926-F243-EBCE-9541E5AC8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28363E5F-019F-E97F-FA9C-429B923AF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445C4C6F-2A5D-1187-B1D1-D6E47588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826E1167-DF5E-D4B5-E715-56EB8881D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6C37649D-0844-969C-EB29-7EFC1C736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2C6C196C-89BA-1FD1-94D2-41D283942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16682660-7F7C-89D4-9DFB-115C09A2E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00C74352-FFC4-2DD4-A323-920420307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1AB060CE-504F-2EF0-C604-189978329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D332CDC-D480-F86C-7887-4D54541F4DFE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6C0294C4-F2E6-1D35-3455-D1A4AC0D09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EF011D1-1765-DDAE-EE8F-A7DFC6F3B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6F73357B-1AF6-77AC-FE9F-F72CE9AAD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2055598C-75C5-607F-C6BD-3E7322307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15E010F0-6BEE-29A3-C0CB-885524BC5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C5F41BD9-EF01-4E69-1F91-7D3E3F8FA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F163FDA6-F5EC-8DE6-724E-5B1CBB8CC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75F6F292-CCCF-51F3-3CDD-A08172A2D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9A380531-9A0E-9932-59D3-7394D4AEE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6811AD72-B17A-3884-BF3E-04616ABE3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ECA8CEEC-C691-D1EF-827F-DBA77CB18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29F5D54E-F17F-D4CB-A734-90FC82E94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AE496E-6C20-DB38-4C86-C330FBC22EA6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58D0747-2CD1-8E8A-CE9A-10D23056F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186BFAD1-A273-289E-2D43-0A7E8BF84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2F95CEAA-3C75-0CFD-B59F-0EB9FE788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02647A5B-E329-5E38-CFD2-09880D25A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E3EB2D73-28BD-1968-3056-DECD81F85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6">
                <a:extLst>
                  <a:ext uri="{FF2B5EF4-FFF2-40B4-BE49-F238E27FC236}">
                    <a16:creationId xmlns:a16="http://schemas.microsoft.com/office/drawing/2014/main" id="{4E01369B-415B-7CBA-22FA-AFC8E72B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7">
                <a:extLst>
                  <a:ext uri="{FF2B5EF4-FFF2-40B4-BE49-F238E27FC236}">
                    <a16:creationId xmlns:a16="http://schemas.microsoft.com/office/drawing/2014/main" id="{6ADEB75D-4156-A714-EC9F-118F74E58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DFE8926D-7F59-4E5F-3B30-E2FB44CFC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9">
                <a:extLst>
                  <a:ext uri="{FF2B5EF4-FFF2-40B4-BE49-F238E27FC236}">
                    <a16:creationId xmlns:a16="http://schemas.microsoft.com/office/drawing/2014/main" id="{7E9F0E97-0768-F77E-5650-737B8E53A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051E4930-CAC9-8351-929D-C508567405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1">
                <a:extLst>
                  <a:ext uri="{FF2B5EF4-FFF2-40B4-BE49-F238E27FC236}">
                    <a16:creationId xmlns:a16="http://schemas.microsoft.com/office/drawing/2014/main" id="{5B9BEE76-31AF-D09E-C054-E882CE4B2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2">
                <a:extLst>
                  <a:ext uri="{FF2B5EF4-FFF2-40B4-BE49-F238E27FC236}">
                    <a16:creationId xmlns:a16="http://schemas.microsoft.com/office/drawing/2014/main" id="{18904F93-B50A-9E58-3742-E9DE9B283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3">
                <a:extLst>
                  <a:ext uri="{FF2B5EF4-FFF2-40B4-BE49-F238E27FC236}">
                    <a16:creationId xmlns:a16="http://schemas.microsoft.com/office/drawing/2014/main" id="{016D9AE0-AB92-0EE7-E0A6-62A3B314C1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4">
                <a:extLst>
                  <a:ext uri="{FF2B5EF4-FFF2-40B4-BE49-F238E27FC236}">
                    <a16:creationId xmlns:a16="http://schemas.microsoft.com/office/drawing/2014/main" id="{383EF6C0-CF40-A914-A2EB-D8911F45E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5">
                <a:extLst>
                  <a:ext uri="{FF2B5EF4-FFF2-40B4-BE49-F238E27FC236}">
                    <a16:creationId xmlns:a16="http://schemas.microsoft.com/office/drawing/2014/main" id="{AC6391EC-CC71-B918-1234-083CF9D3B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6">
                <a:extLst>
                  <a:ext uri="{FF2B5EF4-FFF2-40B4-BE49-F238E27FC236}">
                    <a16:creationId xmlns:a16="http://schemas.microsoft.com/office/drawing/2014/main" id="{B227B6F2-5A6B-5FBA-208A-C04F46906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7">
                <a:extLst>
                  <a:ext uri="{FF2B5EF4-FFF2-40B4-BE49-F238E27FC236}">
                    <a16:creationId xmlns:a16="http://schemas.microsoft.com/office/drawing/2014/main" id="{7BFA6340-E078-E6F0-5EB4-41B7EA58E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8">
                <a:extLst>
                  <a:ext uri="{FF2B5EF4-FFF2-40B4-BE49-F238E27FC236}">
                    <a16:creationId xmlns:a16="http://schemas.microsoft.com/office/drawing/2014/main" id="{092D8F38-D0FD-53B1-0DCD-A69E4EE1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9">
                <a:extLst>
                  <a:ext uri="{FF2B5EF4-FFF2-40B4-BE49-F238E27FC236}">
                    <a16:creationId xmlns:a16="http://schemas.microsoft.com/office/drawing/2014/main" id="{0A5A16AC-EAEB-1446-B559-211295F4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7E19827C-99F7-E574-5EB1-EE46A952E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1">
                <a:extLst>
                  <a:ext uri="{FF2B5EF4-FFF2-40B4-BE49-F238E27FC236}">
                    <a16:creationId xmlns:a16="http://schemas.microsoft.com/office/drawing/2014/main" id="{FC0AF130-C10A-E55C-C59C-AC0C2EC77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01AB7D20-BC87-DEA3-E7F1-4F5E879CE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71">
                <a:extLst>
                  <a:ext uri="{FF2B5EF4-FFF2-40B4-BE49-F238E27FC236}">
                    <a16:creationId xmlns:a16="http://schemas.microsoft.com/office/drawing/2014/main" id="{F4A5917C-8373-06D3-E869-7F8BC224B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77" name="文本框 176">
            <a:extLst>
              <a:ext uri="{FF2B5EF4-FFF2-40B4-BE49-F238E27FC236}">
                <a16:creationId xmlns:a16="http://schemas.microsoft.com/office/drawing/2014/main" id="{A74DA398-DD1A-5169-4104-FA0771D9F1D4}"/>
              </a:ext>
            </a:extLst>
          </p:cNvPr>
          <p:cNvSpPr txBox="1"/>
          <p:nvPr/>
        </p:nvSpPr>
        <p:spPr>
          <a:xfrm>
            <a:off x="-12062" y="6500559"/>
            <a:ext cx="903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</a:t>
            </a:r>
            <a:r>
              <a:rPr lang="en-US" altLang="zh-CN" b="1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1" lang="zh-CN" altLang="en-US" b="1" dirty="0">
                <a:solidFill>
                  <a:srgbClr val="7E181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CodePAD</a:t>
            </a:r>
            <a:r>
              <a:rPr lang="zh-CN" altLang="en-US" b="1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Sequence-based Code Generation with Pushdown Automaton</a:t>
            </a:r>
            <a:r>
              <a:rPr lang="en-US" altLang="zh-CN" b="1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b="1" dirty="0">
              <a:solidFill>
                <a:srgbClr val="7E18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92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07EF22B0-1712-EA9D-CA03-A6B94257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02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39232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Motivation Example</a:t>
            </a:r>
          </a:p>
        </p:txBody>
      </p:sp>
    </p:spTree>
    <p:extLst>
      <p:ext uri="{BB962C8B-B14F-4D97-AF65-F5344CB8AC3E}">
        <p14:creationId xmlns:p14="http://schemas.microsoft.com/office/powerpoint/2010/main" val="30056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74DE5955-D1B7-F794-0F24-29DBD03F4DAC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Motivation Example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DFCA901A-4309-58C0-63F8-954A5773F551}"/>
              </a:ext>
            </a:extLst>
          </p:cNvPr>
          <p:cNvSpPr txBox="1">
            <a:spLocks/>
          </p:cNvSpPr>
          <p:nvPr/>
        </p:nvSpPr>
        <p:spPr>
          <a:xfrm>
            <a:off x="850298" y="1502330"/>
            <a:ext cx="10681901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an NL, CODEP needs to generate code that satisfies its intended functionality with the guarantee of GC. 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PDA module 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a valid set of terminal symbols (i.e., candidate syntax-strings and token-types) depending on grammar constraints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to which the generated token of CODEP should belong.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07C512-6F53-6D30-C82C-A20D6CC6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98" y="4095750"/>
            <a:ext cx="7150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7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74DE5955-D1B7-F794-0F24-29DBD03F4DAC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Motivation Example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DFCA901A-4309-58C0-63F8-954A5773F551}"/>
              </a:ext>
            </a:extLst>
          </p:cNvPr>
          <p:cNvSpPr txBox="1">
            <a:spLocks/>
          </p:cNvSpPr>
          <p:nvPr/>
        </p:nvSpPr>
        <p:spPr>
          <a:xfrm>
            <a:off x="442913" y="1870074"/>
            <a:ext cx="5818188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the beginning, based on production rules, PDA module </a:t>
            </a:r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shrinks the candidate set from entire vocabulary to 35 syntax-strings and 6 token-types.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 candidate token is constrained by grammar.</a:t>
            </a:r>
          </a:p>
          <a:p>
            <a:pPr>
              <a:buFont typeface="Wingdings" pitchFamily="2" charset="2"/>
              <a:buChar char="Ø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step 1, CODEP picks a token (i.e., ‘import’) from the candidate set according to semantics.</a:t>
            </a:r>
          </a:p>
          <a:p>
            <a:pPr marL="457200" indent="-457200">
              <a:buFont typeface="+mj-lt"/>
              <a:buAutoNum type="romanUcPeriod"/>
            </a:pP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romanUcPeriod"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6F1E01-C6A3-88BA-3D63-AE0097DA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1087"/>
            <a:ext cx="6096000" cy="56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74DE5955-D1B7-F794-0F24-29DBD03F4DAC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Motivation Example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DFCA901A-4309-58C0-63F8-954A5773F551}"/>
              </a:ext>
            </a:extLst>
          </p:cNvPr>
          <p:cNvSpPr txBox="1">
            <a:spLocks/>
          </p:cNvSpPr>
          <p:nvPr/>
        </p:nvSpPr>
        <p:spPr>
          <a:xfrm>
            <a:off x="442913" y="1626505"/>
            <a:ext cx="5818188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each subsequent generation step, CODEP predicts a token in the same manner, which satisfies grammar constraints.</a:t>
            </a:r>
          </a:p>
          <a:p>
            <a:pPr>
              <a:buFont typeface="Wingdings" pitchFamily="2" charset="2"/>
              <a:buChar char="Ø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Until the end of generation steps, CODEP outputs the token of ENDMARKER token-type (e.g., &lt;/s&gt;), which ends with an accept state. </a:t>
            </a:r>
          </a:p>
          <a:p>
            <a:pPr>
              <a:buFont typeface="Wingdings" pitchFamily="2" charset="2"/>
              <a:buChar char="Ø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Thus, </a:t>
            </a:r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CODEP generates a grammatical code with the help of PDA module.</a:t>
            </a:r>
          </a:p>
          <a:p>
            <a:pPr marL="457200" indent="-457200">
              <a:buFont typeface="+mj-lt"/>
              <a:buAutoNum type="romanUcPeriod"/>
            </a:pP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romanUcPeriod"/>
            </a:pP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E4203-4A35-6204-39E0-7EF7473D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1087"/>
            <a:ext cx="6096000" cy="56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5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03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42661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Related</a:t>
            </a:r>
            <a:r>
              <a:rPr lang="zh-CN" altLang="en-US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4800" b="1" dirty="0">
              <a:solidFill>
                <a:srgbClr val="9A000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91265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74E6883-962E-AFC0-409F-2585BAD8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17" y="4611643"/>
            <a:ext cx="5330283" cy="2303209"/>
          </a:xfrm>
          <a:prstGeom prst="rect">
            <a:avLst/>
          </a:prstGeom>
        </p:spPr>
      </p:pic>
      <p:sp>
        <p:nvSpPr>
          <p:cNvPr id="2" name="标题 7">
            <a:extLst>
              <a:ext uri="{FF2B5EF4-FFF2-40B4-BE49-F238E27FC236}">
                <a16:creationId xmlns:a16="http://schemas.microsoft.com/office/drawing/2014/main" id="{CD6715F2-BA56-58FA-FF3B-8F222442FCA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Related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W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ork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798636-69B6-43C7-36B5-54CBB98529C3}"/>
              </a:ext>
            </a:extLst>
          </p:cNvPr>
          <p:cNvSpPr txBox="1"/>
          <p:nvPr/>
        </p:nvSpPr>
        <p:spPr>
          <a:xfrm>
            <a:off x="1164682" y="1330912"/>
            <a:ext cx="10519318" cy="1477440"/>
          </a:xfrm>
          <a:prstGeom prst="rect">
            <a:avLst/>
          </a:prstGeom>
          <a:ln>
            <a:solidFill>
              <a:srgbClr val="7E181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5450" tIns="333248" rIns="765450" bIns="113792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Seq2Seq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re-trained models,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such as CodeT5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UniXcoder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Codegen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InCoder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kern="12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Seq2Seq-based approaches are most commonly used for code generation, they usually cannot guarantee GC.</a:t>
            </a:r>
            <a:endParaRPr lang="zh-CN" altLang="en-US" kern="1200" dirty="0">
              <a:solidFill>
                <a:srgbClr val="7E18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9936-0D16-565A-2A2D-4362396A2846}"/>
              </a:ext>
            </a:extLst>
          </p:cNvPr>
          <p:cNvGrpSpPr/>
          <p:nvPr/>
        </p:nvGrpSpPr>
        <p:grpSpPr>
          <a:xfrm>
            <a:off x="1657813" y="1094752"/>
            <a:ext cx="6903844" cy="472320"/>
            <a:chOff x="493131" y="1646940"/>
            <a:chExt cx="6903844" cy="47232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D10C88A4-2452-0DEC-CFEB-7A47CEAB0145}"/>
                </a:ext>
              </a:extLst>
            </p:cNvPr>
            <p:cNvSpPr/>
            <p:nvPr/>
          </p:nvSpPr>
          <p:spPr>
            <a:xfrm>
              <a:off x="493131" y="1646940"/>
              <a:ext cx="6903844" cy="472320"/>
            </a:xfrm>
            <a:prstGeom prst="roundRect">
              <a:avLst/>
            </a:prstGeom>
            <a:solidFill>
              <a:srgbClr val="7E181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6">
              <a:extLst>
                <a:ext uri="{FF2B5EF4-FFF2-40B4-BE49-F238E27FC236}">
                  <a16:creationId xmlns:a16="http://schemas.microsoft.com/office/drawing/2014/main" id="{86725FA8-0F8C-C616-5B6E-F53BB425E814}"/>
                </a:ext>
              </a:extLst>
            </p:cNvPr>
            <p:cNvSpPr txBox="1"/>
            <p:nvPr/>
          </p:nvSpPr>
          <p:spPr>
            <a:xfrm>
              <a:off x="516188" y="1669997"/>
              <a:ext cx="6857730" cy="426206"/>
            </a:xfrm>
            <a:prstGeom prst="rect">
              <a:avLst/>
            </a:prstGeom>
            <a:solidFill>
              <a:srgbClr val="7E181B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949" tIns="0" rIns="260949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" altLang="zh-C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Seq2Seq Model</a:t>
              </a:r>
              <a:endParaRPr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4B357281-8BC0-1E6D-014E-9701AD235892}"/>
              </a:ext>
            </a:extLst>
          </p:cNvPr>
          <p:cNvSpPr txBox="1"/>
          <p:nvPr/>
        </p:nvSpPr>
        <p:spPr>
          <a:xfrm>
            <a:off x="1164682" y="3192849"/>
            <a:ext cx="10519318" cy="1477440"/>
          </a:xfrm>
          <a:prstGeom prst="rect">
            <a:avLst/>
          </a:prstGeom>
          <a:ln>
            <a:solidFill>
              <a:srgbClr val="7E181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5450" tIns="333248" rIns="765450" bIns="113792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Seq-to-Tree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endParaRPr lang="zh-CN" altLang="en-US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kern="1200" dirty="0" err="1">
                <a:latin typeface="Arial" panose="020B0604020202020204" pitchFamily="34" charset="0"/>
                <a:cs typeface="Arial" panose="020B0604020202020204" pitchFamily="34" charset="0"/>
              </a:rPr>
              <a:t>TranX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and its improvements ML-</a:t>
            </a:r>
            <a:r>
              <a:rPr kumimoji="1" lang="en-US" altLang="zh-CN" kern="1200" dirty="0" err="1">
                <a:latin typeface="Arial" panose="020B0604020202020204" pitchFamily="34" charset="0"/>
                <a:cs typeface="Arial" panose="020B0604020202020204" pitchFamily="34" charset="0"/>
              </a:rPr>
              <a:t>TranX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kern="1200" dirty="0" err="1">
                <a:latin typeface="Arial" panose="020B0604020202020204" pitchFamily="34" charset="0"/>
                <a:cs typeface="Arial" panose="020B0604020202020204" pitchFamily="34" charset="0"/>
              </a:rPr>
              <a:t>TranX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-RL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APT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 [10]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US" altLang="zh-CN" kern="1200" dirty="0" err="1">
                <a:latin typeface="Arial" panose="020B0604020202020204" pitchFamily="34" charset="0"/>
                <a:cs typeface="Arial" panose="020B0604020202020204" pitchFamily="34" charset="0"/>
              </a:rPr>
              <a:t>Subtoken-TranX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kumimoji="1" lang="en" altLang="zh-CN" kern="1200" dirty="0">
                <a:solidFill>
                  <a:srgbClr val="7E17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to Seq2Tree approaches, our proposed method not only ensures GC but also avoids the disadvantages of Seq2Tree approaches.</a:t>
            </a:r>
            <a:endParaRPr lang="zh-CN" altLang="en-US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12B44A-1007-2E0C-64D9-5C469FEA9881}"/>
              </a:ext>
            </a:extLst>
          </p:cNvPr>
          <p:cNvGrpSpPr/>
          <p:nvPr/>
        </p:nvGrpSpPr>
        <p:grpSpPr>
          <a:xfrm>
            <a:off x="1657813" y="2956689"/>
            <a:ext cx="6903844" cy="472320"/>
            <a:chOff x="493131" y="1646940"/>
            <a:chExt cx="6903844" cy="472320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56172090-F908-66A9-B0F2-8541E38F6A84}"/>
                </a:ext>
              </a:extLst>
            </p:cNvPr>
            <p:cNvSpPr/>
            <p:nvPr/>
          </p:nvSpPr>
          <p:spPr>
            <a:xfrm>
              <a:off x="493131" y="1646940"/>
              <a:ext cx="6903844" cy="472320"/>
            </a:xfrm>
            <a:prstGeom prst="roundRect">
              <a:avLst/>
            </a:prstGeom>
            <a:solidFill>
              <a:srgbClr val="7E181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7865D0AD-C887-541A-C315-61B4BAADC882}"/>
                </a:ext>
              </a:extLst>
            </p:cNvPr>
            <p:cNvSpPr txBox="1"/>
            <p:nvPr/>
          </p:nvSpPr>
          <p:spPr>
            <a:xfrm>
              <a:off x="516188" y="1669997"/>
              <a:ext cx="6857730" cy="426206"/>
            </a:xfrm>
            <a:prstGeom prst="rect">
              <a:avLst/>
            </a:prstGeom>
            <a:solidFill>
              <a:srgbClr val="7E181B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949" tIns="0" rIns="260949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" altLang="zh-C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Seq2Tree Model</a:t>
              </a:r>
              <a:endParaRPr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32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CD6715F2-BA56-58FA-FF3B-8F222442FCA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Related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W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ork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798636-69B6-43C7-36B5-54CBB98529C3}"/>
              </a:ext>
            </a:extLst>
          </p:cNvPr>
          <p:cNvSpPr txBox="1"/>
          <p:nvPr/>
        </p:nvSpPr>
        <p:spPr>
          <a:xfrm>
            <a:off x="1164683" y="1330912"/>
            <a:ext cx="10493918" cy="2771188"/>
          </a:xfrm>
          <a:prstGeom prst="rect">
            <a:avLst/>
          </a:prstGeom>
          <a:ln>
            <a:solidFill>
              <a:srgbClr val="7E181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5450" tIns="333248" rIns="765450" bIns="113792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kumimoji="1" lang="en-US" altLang="zh-CN" kern="1200" dirty="0"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[12]</a:t>
            </a:r>
            <a:endParaRPr kumimoji="1" lang="en-US" altLang="zh-CN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US" altLang="zh-CN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he cost of attempts could be overwhelming for large vocabulary, and general-purpose</a:t>
            </a:r>
            <a:r>
              <a:rPr kumimoji="1"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PLs (GPLs)</a:t>
            </a:r>
            <a:r>
              <a:rPr kumimoji="1"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usually have a much larger vocabulary than domain-specific</a:t>
            </a:r>
            <a:r>
              <a:rPr kumimoji="1"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PLs (DSLs).</a:t>
            </a:r>
            <a:endParaRPr kumimoji="1" lang="en-US" altLang="zh-CN" kern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CSD</a:t>
            </a:r>
            <a:r>
              <a:rPr kumimoji="1" lang="en-US" altLang="zh-CN" kern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[13]</a:t>
            </a:r>
            <a:endParaRPr kumimoji="1" lang="en-US" altLang="zh-CN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kumimoji="1" lang="en-US" altLang="zh-CN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se a intuitive method to deal with easy grammar of DSLs, but GPLs usually have more complicated grammar than DSLs.</a:t>
            </a:r>
          </a:p>
          <a:p>
            <a:pPr marL="628650" lvl="2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s mentioned at the end of their paper, CSD cannot handle GPLs like Python. </a:t>
            </a: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1" lang="en-US" altLang="zh-CN" kern="12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 of them cannot extend to G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PLs </a:t>
            </a:r>
            <a:r>
              <a:rPr kumimoji="1" lang="en-US" altLang="zh-CN" kern="12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Python.</a:t>
            </a:r>
            <a:r>
              <a:rPr kumimoji="1" lang="en-US" altLang="zh-CN" sz="18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we know, </a:t>
            </a:r>
            <a:r>
              <a:rPr kumimoji="1" lang="en-US" altLang="zh-CN" sz="18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grammatical Seq2Seq model for general-purpose code generation has not yet been studied.</a:t>
            </a: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endParaRPr lang="zh-CN" altLang="en-US" kern="1200" dirty="0">
              <a:solidFill>
                <a:srgbClr val="7E18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9936-0D16-565A-2A2D-4362396A2846}"/>
              </a:ext>
            </a:extLst>
          </p:cNvPr>
          <p:cNvGrpSpPr/>
          <p:nvPr/>
        </p:nvGrpSpPr>
        <p:grpSpPr>
          <a:xfrm>
            <a:off x="1657813" y="1094752"/>
            <a:ext cx="6903844" cy="472320"/>
            <a:chOff x="493131" y="1646940"/>
            <a:chExt cx="6903844" cy="47232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D10C88A4-2452-0DEC-CFEB-7A47CEAB0145}"/>
                </a:ext>
              </a:extLst>
            </p:cNvPr>
            <p:cNvSpPr/>
            <p:nvPr/>
          </p:nvSpPr>
          <p:spPr>
            <a:xfrm>
              <a:off x="493131" y="1646940"/>
              <a:ext cx="6903844" cy="472320"/>
            </a:xfrm>
            <a:prstGeom prst="roundRect">
              <a:avLst/>
            </a:prstGeom>
            <a:solidFill>
              <a:srgbClr val="7E181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6">
              <a:extLst>
                <a:ext uri="{FF2B5EF4-FFF2-40B4-BE49-F238E27FC236}">
                  <a16:creationId xmlns:a16="http://schemas.microsoft.com/office/drawing/2014/main" id="{86725FA8-0F8C-C616-5B6E-F53BB425E814}"/>
                </a:ext>
              </a:extLst>
            </p:cNvPr>
            <p:cNvSpPr txBox="1"/>
            <p:nvPr/>
          </p:nvSpPr>
          <p:spPr>
            <a:xfrm>
              <a:off x="516188" y="1669997"/>
              <a:ext cx="6857730" cy="426206"/>
            </a:xfrm>
            <a:prstGeom prst="rect">
              <a:avLst/>
            </a:prstGeom>
            <a:solidFill>
              <a:srgbClr val="7E181B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949" tIns="0" rIns="260949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" altLang="zh-C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Grammatical Seq2Seq </a:t>
              </a:r>
              <a:r>
                <a:rPr kumimoji="1" lang="en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kumimoji="1" lang="en" altLang="zh-CN" sz="16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odel for Domain-specific Code Generation</a:t>
              </a:r>
              <a:endParaRPr lang="zh-CN" altLang="en-US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DC5277F1-2E97-B1E8-241F-444FA2B00D26}"/>
              </a:ext>
            </a:extLst>
          </p:cNvPr>
          <p:cNvSpPr txBox="1">
            <a:spLocks/>
          </p:cNvSpPr>
          <p:nvPr/>
        </p:nvSpPr>
        <p:spPr>
          <a:xfrm>
            <a:off x="976700" y="4368725"/>
            <a:ext cx="10681901" cy="1765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great need to ensure GC of Seq2Seq approaches for all PLs (including DSLs and GPLs).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this paper, We </a:t>
            </a:r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PDA to ensure GC for Seq2Seq code generation, which can be applied to all </a:t>
            </a:r>
            <a:r>
              <a:rPr kumimoji="1" lang="en-US" altLang="zh-CN" sz="2000" dirty="0" err="1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PLs.</a:t>
            </a:r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0266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04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4266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27611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95B4727F-4A65-735A-6369-3FB9349FB463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Methodology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PDA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4">
                <a:extLst>
                  <a:ext uri="{FF2B5EF4-FFF2-40B4-BE49-F238E27FC236}">
                    <a16:creationId xmlns:a16="http://schemas.microsoft.com/office/drawing/2014/main" id="{266D2748-17F8-5EFE-23CA-560484FE0D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681901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PLs (such as Python, Java, C++, etc.) belong to context-free languages, which can be accepted by a PDA</a:t>
                </a:r>
                <a:r>
                  <a:rPr kumimoji="1"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[14,15,16,17]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PDA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defined as:</a:t>
                </a: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finite set of states.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Σ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finite set of input symbols.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finite set of stack symbols.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start state.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starting stack symbol.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 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set of accept states.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transition function.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marL="0" indent="0">
                  <a:buNone/>
                </a:pPr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占位符 4">
                <a:extLst>
                  <a:ext uri="{FF2B5EF4-FFF2-40B4-BE49-F238E27FC236}">
                    <a16:creationId xmlns:a16="http://schemas.microsoft.com/office/drawing/2014/main" id="{266D2748-17F8-5EFE-23CA-560484FE0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681901" cy="4987926"/>
              </a:xfrm>
              <a:prstGeom prst="rect">
                <a:avLst/>
              </a:prstGeom>
              <a:blipFill>
                <a:blip r:embed="rId3"/>
                <a:stretch>
                  <a:fillRect l="-712" t="-1777" b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形 3">
            <a:extLst>
              <a:ext uri="{FF2B5EF4-FFF2-40B4-BE49-F238E27FC236}">
                <a16:creationId xmlns:a16="http://schemas.microsoft.com/office/drawing/2014/main" id="{0FB97F6A-7F53-0622-2E34-F24AC9FBC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303" y="2754280"/>
            <a:ext cx="4629698" cy="3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95B4727F-4A65-735A-6369-3FB9349FB463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Methodology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PDA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4">
                <a:extLst>
                  <a:ext uri="{FF2B5EF4-FFF2-40B4-BE49-F238E27FC236}">
                    <a16:creationId xmlns:a16="http://schemas.microsoft.com/office/drawing/2014/main" id="{266D2748-17F8-5EFE-23CA-560484FE0D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8845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definition of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is: </a:t>
                </a:r>
              </a:p>
              <a:p>
                <a:pPr lvl="1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non-terminal symbol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production rule in PL grammar}.</a:t>
                </a:r>
              </a:p>
              <a:p>
                <a:pPr lvl="1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terminal symbol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m:rPr>
                        <m:lit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lit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	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valid input symbol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PDA jumps to valid states and stacks based on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占位符 4">
                <a:extLst>
                  <a:ext uri="{FF2B5EF4-FFF2-40B4-BE49-F238E27FC236}">
                    <a16:creationId xmlns:a16="http://schemas.microsoft.com/office/drawing/2014/main" id="{266D2748-17F8-5EFE-23CA-560484FE0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884502" cy="4987926"/>
              </a:xfrm>
              <a:prstGeom prst="rect">
                <a:avLst/>
              </a:prstGeom>
              <a:blipFill>
                <a:blip r:embed="rId3"/>
                <a:stretch>
                  <a:fillRect l="-698" t="-1777" r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383C7-3678-071D-1469-FC45B075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647892"/>
            <a:ext cx="7772400" cy="25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01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3923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2119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098B3D4B-BCE6-64EA-074E-13F901C59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1352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iven current state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current stack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PDA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able to provide the set of valid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’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098B3D4B-BCE6-64EA-074E-13F901C5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135202" cy="4987926"/>
              </a:xfrm>
              <a:prstGeom prst="rect">
                <a:avLst/>
              </a:prstGeom>
              <a:blipFill>
                <a:blip r:embed="rId2"/>
                <a:stretch>
                  <a:fillRect l="-751" t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15C9134-AEF9-A111-B65B-13A1DE7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02" y="1812449"/>
            <a:ext cx="5981700" cy="4406900"/>
          </a:xfrm>
          <a:prstGeom prst="rect">
            <a:avLst/>
          </a:prstGeom>
        </p:spPr>
      </p:pic>
      <p:sp>
        <p:nvSpPr>
          <p:cNvPr id="7" name="标题 7">
            <a:extLst>
              <a:ext uri="{FF2B5EF4-FFF2-40B4-BE49-F238E27FC236}">
                <a16:creationId xmlns:a16="http://schemas.microsoft.com/office/drawing/2014/main" id="{66CE81BE-7660-6711-7985-2EF8C6934DFD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Methodology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PDA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7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05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4266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</a:p>
        </p:txBody>
      </p:sp>
    </p:spTree>
    <p:extLst>
      <p:ext uri="{BB962C8B-B14F-4D97-AF65-F5344CB8AC3E}">
        <p14:creationId xmlns:p14="http://schemas.microsoft.com/office/powerpoint/2010/main" val="3370213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95B4727F-4A65-735A-6369-3FB9349FB463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  <a:r>
              <a:rPr lang="zh-CN" altLang="en-US" sz="3600" b="1" dirty="0">
                <a:solidFill>
                  <a:srgbClr val="9A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E6021B-5F82-926C-9755-BBDA734F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5" y="2562646"/>
            <a:ext cx="5429250" cy="4295354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F87685A6-CC33-0260-4947-9343F8A519CF}"/>
              </a:ext>
            </a:extLst>
          </p:cNvPr>
          <p:cNvSpPr txBox="1">
            <a:spLocks/>
          </p:cNvSpPr>
          <p:nvPr/>
        </p:nvSpPr>
        <p:spPr>
          <a:xfrm>
            <a:off x="850298" y="1222930"/>
            <a:ext cx="10909902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framework can be compatible with existing Seq2Seq models, no matter it is an encoder-decoder or a decoder only. </a:t>
            </a: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We mainly modify the decoder side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models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to help models generate grammatical code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PDA module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zh-CN" b="1" dirty="0">
                <a:solidFill>
                  <a:srgbClr val="9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representation, 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prediction task, 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prediction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4074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08FCFE31-EE3A-8B9A-21E6-9720BD1364C6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Token &amp; </a:t>
            </a:r>
            <a:r>
              <a:rPr lang="en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State Representation</a:t>
            </a:r>
            <a:r>
              <a:rPr lang="zh-CN" altLang="en-US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68C5E585-26B3-18C9-5E31-3172598247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PDA state is a type of valuable information to comprehend the status of the generated valid prefix in PDA module.</a:t>
                </a:r>
                <a:endParaRPr kumimoji="1" lang="en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order to exploit states provided by PDA module,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kumimoji="1" lang="en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both tokens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kumimoji="1" lang="en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corresponding states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kumimoji="1" lang="en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input of decoder:</a:t>
                </a:r>
              </a:p>
              <a:p>
                <a:endParaRPr kumimoji="1"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b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kumimoji="1"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are the embedding of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respectively,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Concat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   indicates the concatenation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  <a:r>
                  <a:rPr kumimoji="1" lang="en" altLang="zh-CN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indicates the positional encoding</a:t>
                </a:r>
                <a:r>
                  <a:rPr kumimoji="1"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[18]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68C5E585-26B3-18C9-5E31-317259824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  <a:blipFill>
                <a:blip r:embed="rId2"/>
                <a:stretch>
                  <a:fillRect l="-850" t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4C3B27D9-9294-3FD4-7494-EB2EA8B3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6661" y="2938462"/>
            <a:ext cx="2798677" cy="11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8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08FCFE31-EE3A-8B9A-21E6-9720BD1364C6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Token Prediction Task</a:t>
            </a:r>
            <a:r>
              <a:rPr lang="zh-CN" altLang="en-US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68C5E585-26B3-18C9-5E31-3172598247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feed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the representation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Noto Serif Myanmar" panose="02020502060505020204" pitchFamily="18" charset="0"/>
                      </a:rPr>
                      <m:t>𝒛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NL description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into the decoder:</a:t>
                </a:r>
              </a:p>
              <a:p>
                <a:endParaRPr kumimoji="1"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𝒂</m:t>
                        </m:r>
                      </m:e>
                      <m:sub>
                        <m: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compute the following probabilities:</a:t>
                </a:r>
              </a:p>
              <a:p>
                <a:endParaRPr kumimoji="1" lang="en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kumimoji="1"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at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step, the probability of generated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defined as: </a:t>
                </a:r>
                <a:endParaRPr kumimoji="1"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68C5E585-26B3-18C9-5E31-317259824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  <a:blipFill>
                <a:blip r:embed="rId2"/>
                <a:stretch>
                  <a:fillRect l="-728" t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形 2">
            <a:extLst>
              <a:ext uri="{FF2B5EF4-FFF2-40B4-BE49-F238E27FC236}">
                <a16:creationId xmlns:a16="http://schemas.microsoft.com/office/drawing/2014/main" id="{EC2A6D1E-C648-68EE-3569-63C79E0C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6669" y="1823297"/>
            <a:ext cx="2478662" cy="284903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9412A3F8-540F-32D7-F466-6959F866E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7679" y="5325586"/>
            <a:ext cx="8453237" cy="252334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CACB5C-1843-47FF-E2C6-87DB7DCAD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9106" y="3011748"/>
            <a:ext cx="4570384" cy="14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2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08FCFE31-EE3A-8B9A-21E6-9720BD1364C6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State</a:t>
            </a:r>
            <a:r>
              <a:rPr lang="en-US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Prediction Task</a:t>
            </a:r>
            <a:r>
              <a:rPr lang="zh-CN" altLang="en-US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68C5E585-26B3-18C9-5E31-3172598247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better understand the deduction process of PDA, we introduce an auxiliary task of PDA state prediction.</a:t>
                </a: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to token prediction,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kumimoji="1"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calculate the probability of a state at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as follows:</a:t>
                </a:r>
              </a:p>
              <a:p>
                <a:endParaRPr kumimoji="1"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indicates one of states in vocabulary,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𝐖</m:t>
                        </m:r>
                      </m:e>
                      <m:sub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 parameter matrix.</a:t>
                </a:r>
              </a:p>
            </p:txBody>
          </p:sp>
        </mc:Choice>
        <mc:Fallback xmlns="">
          <p:sp>
            <p:nvSpPr>
              <p:cNvPr id="7" name="文本占位符 4">
                <a:extLst>
                  <a:ext uri="{FF2B5EF4-FFF2-40B4-BE49-F238E27FC236}">
                    <a16:creationId xmlns:a16="http://schemas.microsoft.com/office/drawing/2014/main" id="{68C5E585-26B3-18C9-5E31-317259824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  <a:blipFill>
                <a:blip r:embed="rId2"/>
                <a:stretch>
                  <a:fillRect l="-850" t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7">
            <a:extLst>
              <a:ext uri="{FF2B5EF4-FFF2-40B4-BE49-F238E27FC236}">
                <a16:creationId xmlns:a16="http://schemas.microsoft.com/office/drawing/2014/main" id="{DD08E40F-A394-C00E-FE4A-1A03324B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9062" y="3074405"/>
            <a:ext cx="4993875" cy="3545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678757-7762-89C7-2285-0057D169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150" y="4261459"/>
            <a:ext cx="7772400" cy="16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占位符 4">
                <a:extLst>
                  <a:ext uri="{FF2B5EF4-FFF2-40B4-BE49-F238E27FC236}">
                    <a16:creationId xmlns:a16="http://schemas.microsoft.com/office/drawing/2014/main" id="{B6181B4F-B52A-685A-C7B3-B6161A4D57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leverage both probabilities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token and state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jointly predict the result as follows:</a:t>
                </a:r>
              </a:p>
              <a:p>
                <a:endParaRPr kumimoji="1"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" altLang="zh-CN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indicates the actual state of PDA module, which is obtained from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kumimoji="1" lang="en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kumimoji="1"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prediction with state wants to prevent CODEP from generating tokens of inappropriate PDA states.</a:t>
                </a:r>
              </a:p>
            </p:txBody>
          </p:sp>
        </mc:Choice>
        <mc:Fallback xmlns="">
          <p:sp>
            <p:nvSpPr>
              <p:cNvPr id="12" name="文本占位符 4">
                <a:extLst>
                  <a:ext uri="{FF2B5EF4-FFF2-40B4-BE49-F238E27FC236}">
                    <a16:creationId xmlns:a16="http://schemas.microsoft.com/office/drawing/2014/main" id="{B6181B4F-B52A-685A-C7B3-B6161A4D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  <a:blipFill>
                <a:blip r:embed="rId2"/>
                <a:stretch>
                  <a:fillRect l="-850" t="-1777" r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Joint Prediction with State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37D15B59-4C7B-8866-623F-73286F77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895" y="1971605"/>
            <a:ext cx="8506210" cy="5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CODEP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Training and Inference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D5B35346-CB99-E6CA-28B4-E3514BD0A738}"/>
              </a:ext>
            </a:extLst>
          </p:cNvPr>
          <p:cNvSpPr txBox="1">
            <a:spLocks/>
          </p:cNvSpPr>
          <p:nvPr/>
        </p:nvSpPr>
        <p:spPr>
          <a:xfrm>
            <a:off x="850298" y="1222930"/>
            <a:ext cx="10452702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purpose of the training stage is to minimize the sum of cross-entropy loss for two tasks:</a:t>
            </a: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inference stage, we have </a:t>
            </a: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F8D1ED4-195E-9327-4981-13165A49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7606" y="1733344"/>
            <a:ext cx="5084336" cy="1802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59E802-950E-FF57-6E82-E814FBCFD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1" y="3353402"/>
            <a:ext cx="4292600" cy="35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06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4266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62463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Setup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D5B35346-CB99-E6CA-28B4-E3514BD0A738}"/>
              </a:ext>
            </a:extLst>
          </p:cNvPr>
          <p:cNvSpPr txBox="1">
            <a:spLocks/>
          </p:cNvSpPr>
          <p:nvPr/>
        </p:nvSpPr>
        <p:spPr>
          <a:xfrm>
            <a:off x="850298" y="1222930"/>
            <a:ext cx="10452702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PDA </a:t>
            </a:r>
          </a:p>
          <a:p>
            <a:pPr lvl="1"/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popular PL Python (both Python2 and Python3).</a:t>
            </a: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Base Model </a:t>
            </a:r>
          </a:p>
          <a:p>
            <a:pPr lvl="1"/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select two typical Seq2Seq models, i.e., LSTM and Transformer.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0560D-ACAF-7233-ADAB-A299A16F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88" y="2578100"/>
            <a:ext cx="40259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239AD1C6-5751-6AFA-03A6-82DB303D51A2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r>
              <a:rPr lang="zh-CN" altLang="en-US" sz="3600" dirty="0">
                <a:solidFill>
                  <a:srgbClr val="9A0001"/>
                </a:solidFill>
                <a:sym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9A0001"/>
                </a:solidFill>
                <a:sym typeface="Arial" panose="020B0604020202020204" pitchFamily="34" charset="0"/>
              </a:rPr>
              <a:t>-</a:t>
            </a:r>
            <a:r>
              <a:rPr lang="zh-CN" altLang="en-US" sz="3600" dirty="0">
                <a:solidFill>
                  <a:srgbClr val="9A0001"/>
                </a:solidFill>
                <a:sym typeface="Arial" panose="020B0604020202020204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Code Generation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94243EE-4EE4-1939-A0B4-68DF836C57FC}"/>
              </a:ext>
            </a:extLst>
          </p:cNvPr>
          <p:cNvSpPr txBox="1">
            <a:spLocks/>
          </p:cNvSpPr>
          <p:nvPr/>
        </p:nvSpPr>
        <p:spPr>
          <a:xfrm>
            <a:off x="1040796" y="1494115"/>
            <a:ext cx="10491403" cy="474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 Generation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Natural language (NL) description to code</a:t>
            </a:r>
          </a:p>
          <a:p>
            <a:pPr lvl="2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Domain-specific programming language (PL) like SQL.</a:t>
            </a:r>
          </a:p>
          <a:p>
            <a:pPr lvl="2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General-Purpose PL like Python.</a:t>
            </a:r>
          </a:p>
          <a:p>
            <a:pPr lvl="2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Facilitate software development and revolutionize user programming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F60A94-05D8-E160-98A5-E3DAD64F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67427"/>
            <a:ext cx="7010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4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Setup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4">
                <a:extLst>
                  <a:ext uri="{FF2B5EF4-FFF2-40B4-BE49-F238E27FC236}">
                    <a16:creationId xmlns:a16="http://schemas.microsoft.com/office/drawing/2014/main" id="{D5B35346-CB99-E6CA-28B4-E3514BD0A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Baseline 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Seq2Tree methods (TRANX, ML-TRANX, TRANX-RL, APT, and Transformer-AST)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Seq2Seq methods</a:t>
                </a:r>
              </a:p>
              <a:p>
                <a:pPr lvl="2"/>
                <a:r>
                  <a:rPr kumimoji="1" lang="en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Encoder-decoder models (BART and CodeT5). </a:t>
                </a:r>
              </a:p>
              <a:p>
                <a:pPr lvl="2"/>
                <a:r>
                  <a:rPr kumimoji="1" lang="en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Decoder-only models (</a:t>
                </a:r>
                <a:r>
                  <a:rPr kumimoji="1" lang="en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CodeGen</a:t>
                </a:r>
                <a:r>
                  <a:rPr kumimoji="1" lang="en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kumimoji="1" lang="en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InCoder</a:t>
                </a:r>
                <a:r>
                  <a:rPr kumimoji="1" lang="en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Evaluation Metric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matching accuracy (EM), corpus-level BLEU-4 (BLEU), and </a:t>
                </a:r>
                <a:r>
                  <a:rPr kumimoji="1" lang="en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CodeBLEU</a:t>
                </a:r>
                <a:endParaRPr kumimoji="1"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GC and GC percentage (GCP)</a:t>
                </a:r>
              </a:p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 Details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 our model with Adam optimizer on a single GPU of Tesla A100-PCIe-40G.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rate: 0.0001 and 0.001 for Transformer-based and for LSTM-based CODEP.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additional hyperparameter </a:t>
                </a:r>
                <a14:m>
                  <m:oMath xmlns:m="http://schemas.openxmlformats.org/officeDocument/2006/math">
                    <m:r>
                      <a:rPr kumimoji="1"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pick </a:t>
                </a:r>
                <a14:m>
                  <m:oMath xmlns:m="http://schemas.openxmlformats.org/officeDocument/2006/math">
                    <m:r>
                      <a:rPr kumimoji="1"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kumimoji="1"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validation sets.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the methods mentioned in Baseline, we follow the settings in their paper.</a:t>
                </a:r>
              </a:p>
              <a:p>
                <a:pPr lvl="1"/>
                <a:r>
                  <a:rPr kumimoji="1"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exhibit the average performance of the model running five times.</a:t>
                </a:r>
              </a:p>
              <a:p>
                <a:pPr marL="0" indent="0">
                  <a:buNone/>
                </a:pPr>
                <a:endParaRPr kumimoji="1"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占位符 4">
                <a:extLst>
                  <a:ext uri="{FF2B5EF4-FFF2-40B4-BE49-F238E27FC236}">
                    <a16:creationId xmlns:a16="http://schemas.microsoft.com/office/drawing/2014/main" id="{D5B35346-CB99-E6CA-28B4-E3514BD0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8" y="1222930"/>
                <a:ext cx="10452702" cy="4987926"/>
              </a:xfrm>
              <a:prstGeom prst="rect">
                <a:avLst/>
              </a:prstGeom>
              <a:blipFill>
                <a:blip r:embed="rId2"/>
                <a:stretch>
                  <a:fillRect l="-728" t="-1777" r="-72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12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CODEP vs Seq2Tree methods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785905-BF9B-B5A8-A33F-9455CE39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54" y="1520519"/>
            <a:ext cx="10310492" cy="3016458"/>
          </a:xfrm>
          <a:prstGeom prst="rect">
            <a:avLst/>
          </a:prstGeom>
        </p:spPr>
      </p:pic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AC7346F-9DC1-A05E-62F3-CEFEDE08C918}"/>
              </a:ext>
            </a:extLst>
          </p:cNvPr>
          <p:cNvSpPr txBox="1">
            <a:spLocks/>
          </p:cNvSpPr>
          <p:nvPr/>
        </p:nvSpPr>
        <p:spPr>
          <a:xfrm>
            <a:off x="940754" y="5196409"/>
            <a:ext cx="10452702" cy="924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CODEP substantially outperforms SOTA Seq2Tree methods without pre-training on three public benchmark.</a:t>
            </a:r>
          </a:p>
        </p:txBody>
      </p:sp>
    </p:spTree>
    <p:extLst>
      <p:ext uri="{BB962C8B-B14F-4D97-AF65-F5344CB8AC3E}">
        <p14:creationId xmlns:p14="http://schemas.microsoft.com/office/powerpoint/2010/main" val="295922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Ablation Study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AC7346F-9DC1-A05E-62F3-CEFEDE08C918}"/>
              </a:ext>
            </a:extLst>
          </p:cNvPr>
          <p:cNvSpPr txBox="1">
            <a:spLocks/>
          </p:cNvSpPr>
          <p:nvPr/>
        </p:nvSpPr>
        <p:spPr>
          <a:xfrm>
            <a:off x="940754" y="5196409"/>
            <a:ext cx="10452702" cy="924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Each part of CODEP contributes and PDA module is the most critical part of CODEP.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B41742-9411-FAC5-519F-A8F06A95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10" y="1180585"/>
            <a:ext cx="8412990" cy="3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66045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Improvement with the PDA module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AC7346F-9DC1-A05E-62F3-CEFEDE08C918}"/>
              </a:ext>
            </a:extLst>
          </p:cNvPr>
          <p:cNvSpPr txBox="1">
            <a:spLocks/>
          </p:cNvSpPr>
          <p:nvPr/>
        </p:nvSpPr>
        <p:spPr>
          <a:xfrm>
            <a:off x="869648" y="5350984"/>
            <a:ext cx="10452702" cy="924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Under the constraints of PDA module, pre-training models are guided to exert their capabilities by generating grammatical codes.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BDF94A-4C1B-66C1-89E1-21A79B50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74" y="1086293"/>
            <a:ext cx="5716250" cy="40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1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66045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dirty="0">
                <a:solidFill>
                  <a:srgbClr val="9A000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Case Study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AC7346F-9DC1-A05E-62F3-CEFEDE08C918}"/>
              </a:ext>
            </a:extLst>
          </p:cNvPr>
          <p:cNvSpPr txBox="1">
            <a:spLocks/>
          </p:cNvSpPr>
          <p:nvPr/>
        </p:nvSpPr>
        <p:spPr>
          <a:xfrm>
            <a:off x="869649" y="4867889"/>
            <a:ext cx="10452702" cy="924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Although the code generated by CodeGen-350M + PDA still falls short of GOLD, we still think it is an impressive result considering that it is under the zero-shot setting.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63D857-22F3-D326-B6D0-09AE5B6F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67" y="1691716"/>
            <a:ext cx="10866466" cy="2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66045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Experiments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–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2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Compilation Error Analysis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AC7346F-9DC1-A05E-62F3-CEFEDE08C918}"/>
              </a:ext>
            </a:extLst>
          </p:cNvPr>
          <p:cNvSpPr txBox="1">
            <a:spLocks/>
          </p:cNvSpPr>
          <p:nvPr/>
        </p:nvSpPr>
        <p:spPr>
          <a:xfrm>
            <a:off x="869649" y="4867889"/>
            <a:ext cx="10452702" cy="924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compilation rate of CODEP on CONALA dataset is 99.2%.</a:t>
            </a: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For the first two types of errors, we are able to modify the transfer function, while the last type of error can be avoided using engineering methods.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28BE81-6A8E-0900-76E7-F679164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44" y="1588568"/>
            <a:ext cx="5324512" cy="25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23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07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4266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1684830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66045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Limitation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FE12B6D0-1000-E15B-44BE-8521F693743C}"/>
              </a:ext>
            </a:extLst>
          </p:cNvPr>
          <p:cNvSpPr txBox="1">
            <a:spLocks/>
          </p:cNvSpPr>
          <p:nvPr/>
        </p:nvSpPr>
        <p:spPr>
          <a:xfrm>
            <a:off x="850298" y="1222930"/>
            <a:ext cx="10452702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First, a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specific PDA should be built for each PL, and we only built PDA for Python (including both Python2 and Python3). However, </a:t>
            </a:r>
            <a:r>
              <a:rPr kumimoji="1" lang="en-US" altLang="zh-CN" sz="24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 can recognize context-free language to which PL belongs, due to time and memory limitations of running PL</a:t>
            </a:r>
            <a:r>
              <a:rPr kumimoji="1"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In future work, we will build PDAs for more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PLs.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Second, our work ensures GC, but neither our method nor other methods can prevent compilation errors. With our proposed training framework, </a:t>
            </a:r>
            <a:r>
              <a:rPr kumimoji="1" lang="en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method outperforms other methods on compilation rates, e.g., CODEP has 99.2% compilation rates after training on CONALA.</a:t>
            </a:r>
            <a:endParaRPr kumimoji="1" lang="en" altLang="zh-CN" sz="2000" dirty="0">
              <a:solidFill>
                <a:srgbClr val="7E18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Third, </a:t>
            </a:r>
            <a:r>
              <a:rPr kumimoji="1" lang="en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PDA will increase CPU operation and memory overhead, but it is still acceptable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6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88B1E-1839-2822-8126-602D394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5C89F5-C20D-B94A-1FAC-5545C009085B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08</a:t>
            </a:r>
            <a:endParaRPr lang="zh-CN" altLang="en-US" sz="3600" spc="150" dirty="0">
              <a:solidFill>
                <a:srgbClr val="595959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D01E99-4766-B421-5E09-B6E744AA785D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0F696B-5F97-98D6-0CAA-C433EC955AA0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341B402-B6C7-5250-C19F-7A8CBC0F5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E20A2E8-0A29-D627-7409-D26AED7FA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653877F0-0804-E756-096B-EECDB9DBB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77611C4D-4200-140B-7303-96457E7C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2A5A9D5-E386-E7CA-DF88-E2CAB7B1A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99CADC5-35A3-9B18-5D16-ED3AE1A1A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D797004F-DD8F-39D6-262F-35814B451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725830B9-11AC-66F6-F2D2-53B6DBAA2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4661918F-4B79-E62A-AFC9-0B2A1ECCD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0A903E7-55F7-CC8A-634E-499ECC204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1065511-1E3C-EE6D-D07D-02FAF2A24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4493FE29-0BC2-1B0E-D224-B119DE63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995B84C4-2272-32FE-5D70-1849128B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A10BD481-EA9B-FABE-AC10-29775A5D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37EA43D2-9495-09F4-3614-76F21D5D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96348727-DE06-A2D4-FC89-54C23C5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549973F-512B-53BD-1930-96F874F4D6D3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A823398-33C0-A32F-48D6-E45F7FC95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6106E42-4834-2D3B-9332-60308CCE3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F90F9369-356F-B1BE-8FD9-01C04C35F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09FD1F0-ACBB-4314-F362-0E9553C7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38E02B9-BAA1-A96A-304B-CE39216D5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207731B1-E85C-26CB-EAF8-7A3F23842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6AE4936-5D65-CA4E-00F6-5ECF48E8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241AFEBD-CF4E-EDD5-479F-B79ED9A1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86917CB3-AB07-BC45-2DEA-BA7B26D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D5B01CD-4717-8C28-1974-92322556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765A47CA-82AF-DFB1-1878-24FCAFF8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>
                <a:extLst>
                  <a:ext uri="{FF2B5EF4-FFF2-40B4-BE49-F238E27FC236}">
                    <a16:creationId xmlns:a16="http://schemas.microsoft.com/office/drawing/2014/main" id="{9860FA7C-92C7-A1CF-2309-2B12D480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1575E2-2B2D-CC75-CBBA-02DE4878D261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39106E6-E8B0-1A7D-6F42-8F02353D6E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42">
                <a:extLst>
                  <a:ext uri="{FF2B5EF4-FFF2-40B4-BE49-F238E27FC236}">
                    <a16:creationId xmlns:a16="http://schemas.microsoft.com/office/drawing/2014/main" id="{9A65B78F-1EC4-2CCB-4687-C48638BF5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43">
                <a:extLst>
                  <a:ext uri="{FF2B5EF4-FFF2-40B4-BE49-F238E27FC236}">
                    <a16:creationId xmlns:a16="http://schemas.microsoft.com/office/drawing/2014/main" id="{CEB29A04-1D2A-090F-9C25-125171736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5675F396-1FE7-1917-6A2F-57335C84D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5">
                <a:extLst>
                  <a:ext uri="{FF2B5EF4-FFF2-40B4-BE49-F238E27FC236}">
                    <a16:creationId xmlns:a16="http://schemas.microsoft.com/office/drawing/2014/main" id="{44CFA9EF-6D34-8702-8276-B945CFB29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6">
                <a:extLst>
                  <a:ext uri="{FF2B5EF4-FFF2-40B4-BE49-F238E27FC236}">
                    <a16:creationId xmlns:a16="http://schemas.microsoft.com/office/drawing/2014/main" id="{FAA0D0CA-4D8A-520C-1758-4FD6780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602B3C58-F826-CD6F-C5B1-E0ECAE635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CAB51C74-0F57-B014-3C84-CDEFEEAE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AD809B4E-F726-4E59-8F4A-C32704A68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5F1736B3-E988-A7D1-E6C9-918F9554CF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1C8C7EF-A281-89F8-1BED-4B6BDA4E6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D1F70086-81CB-25A5-85E7-4581F176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2207A76E-ED93-A393-B5B8-3548420F38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51A91F61-7DC3-7EC3-5908-16ECDB356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1ED5C300-1859-12DC-868E-8A3F4E89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C93F567-7A98-76BE-2352-88E92796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DFA3E5-3A42-5E41-CA65-BC3137E7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25BDA576-1F54-8CEE-3ABC-B4823CF83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EE6CCF23-4C70-EDFB-70A4-CE65EE4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B1126E96-5A97-46EC-AF20-1363CD966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E1DD288E-EBFC-C1EB-94AF-8B23CAD9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36DFE2E8-F436-325C-E49E-E0253CA86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71">
                <a:extLst>
                  <a:ext uri="{FF2B5EF4-FFF2-40B4-BE49-F238E27FC236}">
                    <a16:creationId xmlns:a16="http://schemas.microsoft.com/office/drawing/2014/main" id="{41587370-B6BB-9AED-CB6D-CA386AA39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C7C46A6-BF19-3063-AB24-1329D1F8D28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BD463B-0095-EC5D-8CC3-B1110B0E9B8D}"/>
              </a:ext>
            </a:extLst>
          </p:cNvPr>
          <p:cNvSpPr/>
          <p:nvPr/>
        </p:nvSpPr>
        <p:spPr>
          <a:xfrm>
            <a:off x="1461564" y="2896544"/>
            <a:ext cx="42661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37306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66045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Conclusion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FE12B6D0-1000-E15B-44BE-8521F693743C}"/>
              </a:ext>
            </a:extLst>
          </p:cNvPr>
          <p:cNvSpPr txBox="1">
            <a:spLocks/>
          </p:cNvSpPr>
          <p:nvPr/>
        </p:nvSpPr>
        <p:spPr>
          <a:xfrm>
            <a:off x="850298" y="1222930"/>
            <a:ext cx="10752089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this paper, we have proposed a Seq2Seq-based framework CODEP.</a:t>
            </a:r>
          </a:p>
          <a:p>
            <a:pPr lvl="1"/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integrate the deduction of PDA into deep learning for code generation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CODEP adds PDA module, state representation, state prediction task, and joint prediction for the decoder of CODEP. </a:t>
            </a:r>
          </a:p>
          <a:p>
            <a:pPr lvl="1"/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PDA module guarantees the GC of generated codes</a:t>
            </a:r>
          </a:p>
          <a:p>
            <a:pPr lvl="1"/>
            <a:r>
              <a:rPr kumimoji="1" lang="en-US" altLang="zh-CN" sz="2000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others make use of valid information provided by PDA module (i.e., PDA state) to generate codes better.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Extensive experimental results and analyses verify the effectiveness and generality of CODEP.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CODEP dramatically enhances the performance of base models and outperforms SOTA Seq2Tree methods without pre-training.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ablation study demonstrates each component of CODEP contributes.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 the help of PDA module, pre-trained models also achieve significant improvements. </a:t>
            </a:r>
            <a:endParaRPr kumimoji="1"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1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7A44F549-C225-5B7C-F2E9-CC99532F4D2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69C29ACE-F271-734D-40A7-E5B34C6757AD}"/>
              </a:ext>
            </a:extLst>
          </p:cNvPr>
          <p:cNvSpPr txBox="1">
            <a:spLocks/>
          </p:cNvSpPr>
          <p:nvPr/>
        </p:nvSpPr>
        <p:spPr>
          <a:xfrm>
            <a:off x="850298" y="1867806"/>
            <a:ext cx="10491403" cy="474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well-designed code generation approach requires consideration of grammar in addition to semantics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Semantics ensures the functionality of code meets developer's intention.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Satisfying grammar is a basic requirement for programming.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Therefore, in the process of code generation, 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essential to guarantee the generated code satisfies grammar constraints of PL.</a:t>
            </a:r>
            <a:endParaRPr kumimoji="1" lang="en" altLang="zh-CN" dirty="0">
              <a:solidFill>
                <a:srgbClr val="7E18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083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6E5DB3CF-E4E0-2378-CE05-0529CFD6AB0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66045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Future work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FE12B6D0-1000-E15B-44BE-8521F693743C}"/>
              </a:ext>
            </a:extLst>
          </p:cNvPr>
          <p:cNvSpPr txBox="1">
            <a:spLocks/>
          </p:cNvSpPr>
          <p:nvPr/>
        </p:nvSpPr>
        <p:spPr>
          <a:xfrm>
            <a:off x="895269" y="1626505"/>
            <a:ext cx="10916981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PDA module shows excellent potential in code generation tasks under zero-shot setting.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help pre-trained models apply to niche PLs that have little data. 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PDA can accommodate context-free language to satisfy grammar constraints, not just PL. 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hope this work sheds light on future work in this direction.</a:t>
            </a:r>
            <a:endParaRPr kumimoji="1"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8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>
            <a:extLst>
              <a:ext uri="{FF2B5EF4-FFF2-40B4-BE49-F238E27FC236}">
                <a16:creationId xmlns:a16="http://schemas.microsoft.com/office/drawing/2014/main" id="{4DC0632C-72D0-908B-48EB-6FB2A0D0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D371E23-EC62-861B-A271-4F40C3B61698}"/>
              </a:ext>
            </a:extLst>
          </p:cNvPr>
          <p:cNvGrpSpPr/>
          <p:nvPr/>
        </p:nvGrpSpPr>
        <p:grpSpPr>
          <a:xfrm>
            <a:off x="5301462" y="164549"/>
            <a:ext cx="2144877" cy="612998"/>
            <a:chOff x="4606634" y="2048989"/>
            <a:chExt cx="5593843" cy="1598699"/>
          </a:xfrm>
          <a:solidFill>
            <a:srgbClr val="7E181B">
              <a:alpha val="80000"/>
            </a:srgbClr>
          </a:solidFill>
        </p:grpSpPr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2838779E-1941-5B14-9E53-10C8FE26F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4578" y="2071415"/>
              <a:ext cx="925899" cy="1034829"/>
            </a:xfrm>
            <a:custGeom>
              <a:avLst/>
              <a:gdLst>
                <a:gd name="T0" fmla="*/ 324 w 325"/>
                <a:gd name="T1" fmla="*/ 106 h 363"/>
                <a:gd name="T2" fmla="*/ 283 w 325"/>
                <a:gd name="T3" fmla="*/ 179 h 363"/>
                <a:gd name="T4" fmla="*/ 247 w 325"/>
                <a:gd name="T5" fmla="*/ 214 h 363"/>
                <a:gd name="T6" fmla="*/ 241 w 325"/>
                <a:gd name="T7" fmla="*/ 228 h 363"/>
                <a:gd name="T8" fmla="*/ 271 w 325"/>
                <a:gd name="T9" fmla="*/ 230 h 363"/>
                <a:gd name="T10" fmla="*/ 282 w 325"/>
                <a:gd name="T11" fmla="*/ 240 h 363"/>
                <a:gd name="T12" fmla="*/ 269 w 325"/>
                <a:gd name="T13" fmla="*/ 277 h 363"/>
                <a:gd name="T14" fmla="*/ 223 w 325"/>
                <a:gd name="T15" fmla="*/ 316 h 363"/>
                <a:gd name="T16" fmla="*/ 176 w 325"/>
                <a:gd name="T17" fmla="*/ 340 h 363"/>
                <a:gd name="T18" fmla="*/ 160 w 325"/>
                <a:gd name="T19" fmla="*/ 339 h 363"/>
                <a:gd name="T20" fmla="*/ 165 w 325"/>
                <a:gd name="T21" fmla="*/ 329 h 363"/>
                <a:gd name="T22" fmla="*/ 195 w 325"/>
                <a:gd name="T23" fmla="*/ 302 h 363"/>
                <a:gd name="T24" fmla="*/ 214 w 325"/>
                <a:gd name="T25" fmla="*/ 282 h 363"/>
                <a:gd name="T26" fmla="*/ 223 w 325"/>
                <a:gd name="T27" fmla="*/ 265 h 363"/>
                <a:gd name="T28" fmla="*/ 220 w 325"/>
                <a:gd name="T29" fmla="*/ 257 h 363"/>
                <a:gd name="T30" fmla="*/ 179 w 325"/>
                <a:gd name="T31" fmla="*/ 289 h 363"/>
                <a:gd name="T32" fmla="*/ 106 w 325"/>
                <a:gd name="T33" fmla="*/ 335 h 363"/>
                <a:gd name="T34" fmla="*/ 20 w 325"/>
                <a:gd name="T35" fmla="*/ 363 h 363"/>
                <a:gd name="T36" fmla="*/ 4 w 325"/>
                <a:gd name="T37" fmla="*/ 360 h 363"/>
                <a:gd name="T38" fmla="*/ 78 w 325"/>
                <a:gd name="T39" fmla="*/ 306 h 363"/>
                <a:gd name="T40" fmla="*/ 102 w 325"/>
                <a:gd name="T41" fmla="*/ 295 h 363"/>
                <a:gd name="T42" fmla="*/ 208 w 325"/>
                <a:gd name="T43" fmla="*/ 238 h 363"/>
                <a:gd name="T44" fmla="*/ 207 w 325"/>
                <a:gd name="T45" fmla="*/ 232 h 363"/>
                <a:gd name="T46" fmla="*/ 171 w 325"/>
                <a:gd name="T47" fmla="*/ 243 h 363"/>
                <a:gd name="T48" fmla="*/ 163 w 325"/>
                <a:gd name="T49" fmla="*/ 239 h 363"/>
                <a:gd name="T50" fmla="*/ 170 w 325"/>
                <a:gd name="T51" fmla="*/ 226 h 363"/>
                <a:gd name="T52" fmla="*/ 154 w 325"/>
                <a:gd name="T53" fmla="*/ 206 h 363"/>
                <a:gd name="T54" fmla="*/ 122 w 325"/>
                <a:gd name="T55" fmla="*/ 224 h 363"/>
                <a:gd name="T56" fmla="*/ 99 w 325"/>
                <a:gd name="T57" fmla="*/ 236 h 363"/>
                <a:gd name="T58" fmla="*/ 100 w 325"/>
                <a:gd name="T59" fmla="*/ 222 h 363"/>
                <a:gd name="T60" fmla="*/ 116 w 325"/>
                <a:gd name="T61" fmla="*/ 204 h 363"/>
                <a:gd name="T62" fmla="*/ 118 w 325"/>
                <a:gd name="T63" fmla="*/ 183 h 363"/>
                <a:gd name="T64" fmla="*/ 116 w 325"/>
                <a:gd name="T65" fmla="*/ 174 h 363"/>
                <a:gd name="T66" fmla="*/ 143 w 325"/>
                <a:gd name="T67" fmla="*/ 167 h 363"/>
                <a:gd name="T68" fmla="*/ 158 w 325"/>
                <a:gd name="T69" fmla="*/ 145 h 363"/>
                <a:gd name="T70" fmla="*/ 147 w 325"/>
                <a:gd name="T71" fmla="*/ 144 h 363"/>
                <a:gd name="T72" fmla="*/ 132 w 325"/>
                <a:gd name="T73" fmla="*/ 141 h 363"/>
                <a:gd name="T74" fmla="*/ 141 w 325"/>
                <a:gd name="T75" fmla="*/ 129 h 363"/>
                <a:gd name="T76" fmla="*/ 140 w 325"/>
                <a:gd name="T77" fmla="*/ 115 h 363"/>
                <a:gd name="T78" fmla="*/ 112 w 325"/>
                <a:gd name="T79" fmla="*/ 96 h 363"/>
                <a:gd name="T80" fmla="*/ 127 w 325"/>
                <a:gd name="T81" fmla="*/ 92 h 363"/>
                <a:gd name="T82" fmla="*/ 167 w 325"/>
                <a:gd name="T83" fmla="*/ 81 h 363"/>
                <a:gd name="T84" fmla="*/ 203 w 325"/>
                <a:gd name="T85" fmla="*/ 36 h 363"/>
                <a:gd name="T86" fmla="*/ 204 w 325"/>
                <a:gd name="T87" fmla="*/ 10 h 363"/>
                <a:gd name="T88" fmla="*/ 216 w 325"/>
                <a:gd name="T89" fmla="*/ 3 h 363"/>
                <a:gd name="T90" fmla="*/ 224 w 325"/>
                <a:gd name="T91" fmla="*/ 56 h 363"/>
                <a:gd name="T92" fmla="*/ 205 w 325"/>
                <a:gd name="T93" fmla="*/ 91 h 363"/>
                <a:gd name="T94" fmla="*/ 208 w 325"/>
                <a:gd name="T95" fmla="*/ 105 h 363"/>
                <a:gd name="T96" fmla="*/ 267 w 325"/>
                <a:gd name="T97" fmla="*/ 87 h 363"/>
                <a:gd name="T98" fmla="*/ 297 w 325"/>
                <a:gd name="T99" fmla="*/ 85 h 363"/>
                <a:gd name="T100" fmla="*/ 309 w 325"/>
                <a:gd name="T101" fmla="*/ 86 h 363"/>
                <a:gd name="T102" fmla="*/ 325 w 325"/>
                <a:gd name="T103" fmla="*/ 104 h 363"/>
                <a:gd name="T104" fmla="*/ 198 w 325"/>
                <a:gd name="T105" fmla="*/ 126 h 363"/>
                <a:gd name="T106" fmla="*/ 164 w 325"/>
                <a:gd name="T107" fmla="*/ 175 h 363"/>
                <a:gd name="T108" fmla="*/ 181 w 325"/>
                <a:gd name="T109" fmla="*/ 191 h 363"/>
                <a:gd name="T110" fmla="*/ 186 w 325"/>
                <a:gd name="T111" fmla="*/ 173 h 363"/>
                <a:gd name="T112" fmla="*/ 199 w 325"/>
                <a:gd name="T113" fmla="*/ 170 h 363"/>
                <a:gd name="T114" fmla="*/ 206 w 325"/>
                <a:gd name="T115" fmla="*/ 204 h 363"/>
                <a:gd name="T116" fmla="*/ 217 w 325"/>
                <a:gd name="T117" fmla="*/ 206 h 363"/>
                <a:gd name="T118" fmla="*/ 229 w 325"/>
                <a:gd name="T119" fmla="*/ 188 h 363"/>
                <a:gd name="T120" fmla="*/ 261 w 325"/>
                <a:gd name="T121" fmla="*/ 141 h 363"/>
                <a:gd name="T122" fmla="*/ 250 w 325"/>
                <a:gd name="T123" fmla="*/ 134 h 363"/>
                <a:gd name="T124" fmla="*/ 206 w 325"/>
                <a:gd name="T125" fmla="*/ 12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5" h="363">
                  <a:moveTo>
                    <a:pt x="325" y="104"/>
                  </a:moveTo>
                  <a:cubicBezTo>
                    <a:pt x="325" y="104"/>
                    <a:pt x="324" y="105"/>
                    <a:pt x="324" y="106"/>
                  </a:cubicBezTo>
                  <a:cubicBezTo>
                    <a:pt x="323" y="108"/>
                    <a:pt x="323" y="111"/>
                    <a:pt x="322" y="114"/>
                  </a:cubicBezTo>
                  <a:cubicBezTo>
                    <a:pt x="312" y="138"/>
                    <a:pt x="300" y="160"/>
                    <a:pt x="283" y="179"/>
                  </a:cubicBezTo>
                  <a:cubicBezTo>
                    <a:pt x="275" y="188"/>
                    <a:pt x="267" y="197"/>
                    <a:pt x="259" y="205"/>
                  </a:cubicBezTo>
                  <a:cubicBezTo>
                    <a:pt x="255" y="209"/>
                    <a:pt x="251" y="211"/>
                    <a:pt x="247" y="214"/>
                  </a:cubicBezTo>
                  <a:cubicBezTo>
                    <a:pt x="244" y="217"/>
                    <a:pt x="241" y="219"/>
                    <a:pt x="239" y="223"/>
                  </a:cubicBezTo>
                  <a:cubicBezTo>
                    <a:pt x="237" y="226"/>
                    <a:pt x="238" y="227"/>
                    <a:pt x="241" y="228"/>
                  </a:cubicBezTo>
                  <a:cubicBezTo>
                    <a:pt x="243" y="228"/>
                    <a:pt x="245" y="228"/>
                    <a:pt x="246" y="228"/>
                  </a:cubicBezTo>
                  <a:cubicBezTo>
                    <a:pt x="255" y="229"/>
                    <a:pt x="263" y="230"/>
                    <a:pt x="271" y="230"/>
                  </a:cubicBezTo>
                  <a:cubicBezTo>
                    <a:pt x="272" y="230"/>
                    <a:pt x="274" y="231"/>
                    <a:pt x="275" y="231"/>
                  </a:cubicBezTo>
                  <a:cubicBezTo>
                    <a:pt x="280" y="233"/>
                    <a:pt x="282" y="235"/>
                    <a:pt x="282" y="240"/>
                  </a:cubicBezTo>
                  <a:cubicBezTo>
                    <a:pt x="283" y="247"/>
                    <a:pt x="282" y="253"/>
                    <a:pt x="279" y="259"/>
                  </a:cubicBezTo>
                  <a:cubicBezTo>
                    <a:pt x="277" y="265"/>
                    <a:pt x="273" y="271"/>
                    <a:pt x="269" y="277"/>
                  </a:cubicBezTo>
                  <a:cubicBezTo>
                    <a:pt x="260" y="289"/>
                    <a:pt x="248" y="298"/>
                    <a:pt x="237" y="307"/>
                  </a:cubicBezTo>
                  <a:cubicBezTo>
                    <a:pt x="233" y="311"/>
                    <a:pt x="228" y="314"/>
                    <a:pt x="223" y="316"/>
                  </a:cubicBezTo>
                  <a:cubicBezTo>
                    <a:pt x="213" y="321"/>
                    <a:pt x="203" y="327"/>
                    <a:pt x="193" y="332"/>
                  </a:cubicBezTo>
                  <a:cubicBezTo>
                    <a:pt x="187" y="334"/>
                    <a:pt x="182" y="337"/>
                    <a:pt x="176" y="340"/>
                  </a:cubicBezTo>
                  <a:cubicBezTo>
                    <a:pt x="173" y="341"/>
                    <a:pt x="169" y="341"/>
                    <a:pt x="166" y="342"/>
                  </a:cubicBezTo>
                  <a:cubicBezTo>
                    <a:pt x="164" y="342"/>
                    <a:pt x="161" y="341"/>
                    <a:pt x="160" y="339"/>
                  </a:cubicBezTo>
                  <a:cubicBezTo>
                    <a:pt x="159" y="337"/>
                    <a:pt x="160" y="335"/>
                    <a:pt x="162" y="333"/>
                  </a:cubicBezTo>
                  <a:cubicBezTo>
                    <a:pt x="163" y="332"/>
                    <a:pt x="164" y="330"/>
                    <a:pt x="165" y="329"/>
                  </a:cubicBezTo>
                  <a:cubicBezTo>
                    <a:pt x="173" y="323"/>
                    <a:pt x="181" y="316"/>
                    <a:pt x="189" y="310"/>
                  </a:cubicBezTo>
                  <a:cubicBezTo>
                    <a:pt x="192" y="307"/>
                    <a:pt x="194" y="305"/>
                    <a:pt x="195" y="302"/>
                  </a:cubicBezTo>
                  <a:cubicBezTo>
                    <a:pt x="196" y="300"/>
                    <a:pt x="198" y="297"/>
                    <a:pt x="200" y="295"/>
                  </a:cubicBezTo>
                  <a:cubicBezTo>
                    <a:pt x="205" y="291"/>
                    <a:pt x="210" y="287"/>
                    <a:pt x="214" y="282"/>
                  </a:cubicBezTo>
                  <a:cubicBezTo>
                    <a:pt x="217" y="280"/>
                    <a:pt x="218" y="278"/>
                    <a:pt x="219" y="275"/>
                  </a:cubicBezTo>
                  <a:cubicBezTo>
                    <a:pt x="219" y="271"/>
                    <a:pt x="221" y="268"/>
                    <a:pt x="223" y="265"/>
                  </a:cubicBezTo>
                  <a:cubicBezTo>
                    <a:pt x="225" y="263"/>
                    <a:pt x="227" y="261"/>
                    <a:pt x="229" y="259"/>
                  </a:cubicBezTo>
                  <a:cubicBezTo>
                    <a:pt x="227" y="256"/>
                    <a:pt x="224" y="256"/>
                    <a:pt x="220" y="257"/>
                  </a:cubicBezTo>
                  <a:cubicBezTo>
                    <a:pt x="212" y="260"/>
                    <a:pt x="205" y="264"/>
                    <a:pt x="199" y="270"/>
                  </a:cubicBezTo>
                  <a:cubicBezTo>
                    <a:pt x="192" y="276"/>
                    <a:pt x="186" y="282"/>
                    <a:pt x="179" y="289"/>
                  </a:cubicBezTo>
                  <a:cubicBezTo>
                    <a:pt x="169" y="299"/>
                    <a:pt x="157" y="307"/>
                    <a:pt x="144" y="314"/>
                  </a:cubicBezTo>
                  <a:cubicBezTo>
                    <a:pt x="131" y="320"/>
                    <a:pt x="119" y="328"/>
                    <a:pt x="106" y="335"/>
                  </a:cubicBezTo>
                  <a:cubicBezTo>
                    <a:pt x="89" y="344"/>
                    <a:pt x="72" y="352"/>
                    <a:pt x="53" y="357"/>
                  </a:cubicBezTo>
                  <a:cubicBezTo>
                    <a:pt x="43" y="361"/>
                    <a:pt x="32" y="363"/>
                    <a:pt x="20" y="363"/>
                  </a:cubicBezTo>
                  <a:cubicBezTo>
                    <a:pt x="16" y="362"/>
                    <a:pt x="12" y="361"/>
                    <a:pt x="7" y="361"/>
                  </a:cubicBezTo>
                  <a:cubicBezTo>
                    <a:pt x="6" y="361"/>
                    <a:pt x="5" y="360"/>
                    <a:pt x="4" y="360"/>
                  </a:cubicBezTo>
                  <a:cubicBezTo>
                    <a:pt x="0" y="358"/>
                    <a:pt x="0" y="355"/>
                    <a:pt x="4" y="352"/>
                  </a:cubicBezTo>
                  <a:cubicBezTo>
                    <a:pt x="28" y="337"/>
                    <a:pt x="53" y="321"/>
                    <a:pt x="78" y="306"/>
                  </a:cubicBezTo>
                  <a:cubicBezTo>
                    <a:pt x="84" y="302"/>
                    <a:pt x="91" y="298"/>
                    <a:pt x="98" y="297"/>
                  </a:cubicBezTo>
                  <a:cubicBezTo>
                    <a:pt x="100" y="296"/>
                    <a:pt x="101" y="295"/>
                    <a:pt x="102" y="295"/>
                  </a:cubicBezTo>
                  <a:cubicBezTo>
                    <a:pt x="135" y="275"/>
                    <a:pt x="169" y="257"/>
                    <a:pt x="204" y="241"/>
                  </a:cubicBezTo>
                  <a:cubicBezTo>
                    <a:pt x="205" y="240"/>
                    <a:pt x="207" y="239"/>
                    <a:pt x="208" y="238"/>
                  </a:cubicBezTo>
                  <a:cubicBezTo>
                    <a:pt x="209" y="237"/>
                    <a:pt x="210" y="235"/>
                    <a:pt x="210" y="234"/>
                  </a:cubicBezTo>
                  <a:cubicBezTo>
                    <a:pt x="210" y="233"/>
                    <a:pt x="208" y="232"/>
                    <a:pt x="207" y="232"/>
                  </a:cubicBezTo>
                  <a:cubicBezTo>
                    <a:pt x="201" y="231"/>
                    <a:pt x="196" y="233"/>
                    <a:pt x="190" y="235"/>
                  </a:cubicBezTo>
                  <a:cubicBezTo>
                    <a:pt x="184" y="238"/>
                    <a:pt x="178" y="240"/>
                    <a:pt x="171" y="243"/>
                  </a:cubicBezTo>
                  <a:cubicBezTo>
                    <a:pt x="170" y="243"/>
                    <a:pt x="169" y="244"/>
                    <a:pt x="168" y="244"/>
                  </a:cubicBezTo>
                  <a:cubicBezTo>
                    <a:pt x="164" y="244"/>
                    <a:pt x="163" y="244"/>
                    <a:pt x="163" y="239"/>
                  </a:cubicBezTo>
                  <a:cubicBezTo>
                    <a:pt x="163" y="236"/>
                    <a:pt x="164" y="233"/>
                    <a:pt x="166" y="231"/>
                  </a:cubicBezTo>
                  <a:cubicBezTo>
                    <a:pt x="167" y="229"/>
                    <a:pt x="169" y="228"/>
                    <a:pt x="170" y="226"/>
                  </a:cubicBezTo>
                  <a:cubicBezTo>
                    <a:pt x="172" y="222"/>
                    <a:pt x="172" y="218"/>
                    <a:pt x="168" y="215"/>
                  </a:cubicBezTo>
                  <a:cubicBezTo>
                    <a:pt x="164" y="212"/>
                    <a:pt x="159" y="209"/>
                    <a:pt x="154" y="206"/>
                  </a:cubicBezTo>
                  <a:cubicBezTo>
                    <a:pt x="148" y="203"/>
                    <a:pt x="143" y="205"/>
                    <a:pt x="138" y="210"/>
                  </a:cubicBezTo>
                  <a:cubicBezTo>
                    <a:pt x="133" y="215"/>
                    <a:pt x="128" y="219"/>
                    <a:pt x="122" y="224"/>
                  </a:cubicBezTo>
                  <a:cubicBezTo>
                    <a:pt x="118" y="228"/>
                    <a:pt x="112" y="231"/>
                    <a:pt x="107" y="235"/>
                  </a:cubicBezTo>
                  <a:cubicBezTo>
                    <a:pt x="105" y="236"/>
                    <a:pt x="102" y="238"/>
                    <a:pt x="99" y="236"/>
                  </a:cubicBezTo>
                  <a:cubicBezTo>
                    <a:pt x="97" y="234"/>
                    <a:pt x="97" y="231"/>
                    <a:pt x="98" y="229"/>
                  </a:cubicBezTo>
                  <a:cubicBezTo>
                    <a:pt x="98" y="226"/>
                    <a:pt x="99" y="224"/>
                    <a:pt x="100" y="222"/>
                  </a:cubicBezTo>
                  <a:cubicBezTo>
                    <a:pt x="102" y="219"/>
                    <a:pt x="105" y="217"/>
                    <a:pt x="107" y="214"/>
                  </a:cubicBezTo>
                  <a:cubicBezTo>
                    <a:pt x="110" y="211"/>
                    <a:pt x="113" y="208"/>
                    <a:pt x="116" y="204"/>
                  </a:cubicBezTo>
                  <a:cubicBezTo>
                    <a:pt x="118" y="202"/>
                    <a:pt x="119" y="198"/>
                    <a:pt x="120" y="195"/>
                  </a:cubicBezTo>
                  <a:cubicBezTo>
                    <a:pt x="122" y="191"/>
                    <a:pt x="122" y="187"/>
                    <a:pt x="118" y="183"/>
                  </a:cubicBezTo>
                  <a:cubicBezTo>
                    <a:pt x="116" y="182"/>
                    <a:pt x="115" y="181"/>
                    <a:pt x="115" y="179"/>
                  </a:cubicBezTo>
                  <a:cubicBezTo>
                    <a:pt x="113" y="177"/>
                    <a:pt x="113" y="175"/>
                    <a:pt x="116" y="174"/>
                  </a:cubicBezTo>
                  <a:cubicBezTo>
                    <a:pt x="123" y="173"/>
                    <a:pt x="130" y="171"/>
                    <a:pt x="137" y="170"/>
                  </a:cubicBezTo>
                  <a:cubicBezTo>
                    <a:pt x="140" y="170"/>
                    <a:pt x="141" y="169"/>
                    <a:pt x="143" y="167"/>
                  </a:cubicBezTo>
                  <a:cubicBezTo>
                    <a:pt x="146" y="163"/>
                    <a:pt x="150" y="159"/>
                    <a:pt x="153" y="155"/>
                  </a:cubicBezTo>
                  <a:cubicBezTo>
                    <a:pt x="155" y="152"/>
                    <a:pt x="157" y="149"/>
                    <a:pt x="158" y="145"/>
                  </a:cubicBezTo>
                  <a:cubicBezTo>
                    <a:pt x="159" y="141"/>
                    <a:pt x="157" y="140"/>
                    <a:pt x="154" y="141"/>
                  </a:cubicBezTo>
                  <a:cubicBezTo>
                    <a:pt x="151" y="141"/>
                    <a:pt x="149" y="142"/>
                    <a:pt x="147" y="144"/>
                  </a:cubicBezTo>
                  <a:cubicBezTo>
                    <a:pt x="144" y="146"/>
                    <a:pt x="140" y="146"/>
                    <a:pt x="137" y="145"/>
                  </a:cubicBezTo>
                  <a:cubicBezTo>
                    <a:pt x="134" y="145"/>
                    <a:pt x="133" y="144"/>
                    <a:pt x="132" y="141"/>
                  </a:cubicBezTo>
                  <a:cubicBezTo>
                    <a:pt x="132" y="139"/>
                    <a:pt x="132" y="137"/>
                    <a:pt x="134" y="135"/>
                  </a:cubicBezTo>
                  <a:cubicBezTo>
                    <a:pt x="137" y="133"/>
                    <a:pt x="139" y="131"/>
                    <a:pt x="141" y="129"/>
                  </a:cubicBezTo>
                  <a:cubicBezTo>
                    <a:pt x="143" y="126"/>
                    <a:pt x="144" y="123"/>
                    <a:pt x="144" y="119"/>
                  </a:cubicBezTo>
                  <a:cubicBezTo>
                    <a:pt x="144" y="116"/>
                    <a:pt x="143" y="115"/>
                    <a:pt x="140" y="115"/>
                  </a:cubicBezTo>
                  <a:cubicBezTo>
                    <a:pt x="136" y="115"/>
                    <a:pt x="132" y="115"/>
                    <a:pt x="129" y="114"/>
                  </a:cubicBezTo>
                  <a:cubicBezTo>
                    <a:pt x="119" y="112"/>
                    <a:pt x="114" y="106"/>
                    <a:pt x="112" y="96"/>
                  </a:cubicBezTo>
                  <a:cubicBezTo>
                    <a:pt x="112" y="91"/>
                    <a:pt x="113" y="90"/>
                    <a:pt x="118" y="91"/>
                  </a:cubicBezTo>
                  <a:cubicBezTo>
                    <a:pt x="121" y="91"/>
                    <a:pt x="124" y="91"/>
                    <a:pt x="127" y="92"/>
                  </a:cubicBezTo>
                  <a:cubicBezTo>
                    <a:pt x="137" y="93"/>
                    <a:pt x="146" y="92"/>
                    <a:pt x="155" y="86"/>
                  </a:cubicBezTo>
                  <a:cubicBezTo>
                    <a:pt x="158" y="83"/>
                    <a:pt x="163" y="82"/>
                    <a:pt x="167" y="81"/>
                  </a:cubicBezTo>
                  <a:cubicBezTo>
                    <a:pt x="174" y="79"/>
                    <a:pt x="180" y="76"/>
                    <a:pt x="184" y="70"/>
                  </a:cubicBezTo>
                  <a:cubicBezTo>
                    <a:pt x="193" y="60"/>
                    <a:pt x="200" y="49"/>
                    <a:pt x="203" y="36"/>
                  </a:cubicBezTo>
                  <a:cubicBezTo>
                    <a:pt x="204" y="30"/>
                    <a:pt x="205" y="23"/>
                    <a:pt x="205" y="17"/>
                  </a:cubicBezTo>
                  <a:cubicBezTo>
                    <a:pt x="204" y="15"/>
                    <a:pt x="204" y="13"/>
                    <a:pt x="204" y="10"/>
                  </a:cubicBezTo>
                  <a:cubicBezTo>
                    <a:pt x="204" y="7"/>
                    <a:pt x="204" y="4"/>
                    <a:pt x="207" y="2"/>
                  </a:cubicBezTo>
                  <a:cubicBezTo>
                    <a:pt x="211" y="0"/>
                    <a:pt x="213" y="2"/>
                    <a:pt x="216" y="3"/>
                  </a:cubicBezTo>
                  <a:cubicBezTo>
                    <a:pt x="230" y="11"/>
                    <a:pt x="236" y="28"/>
                    <a:pt x="230" y="43"/>
                  </a:cubicBezTo>
                  <a:cubicBezTo>
                    <a:pt x="229" y="48"/>
                    <a:pt x="226" y="52"/>
                    <a:pt x="224" y="56"/>
                  </a:cubicBezTo>
                  <a:cubicBezTo>
                    <a:pt x="219" y="64"/>
                    <a:pt x="214" y="72"/>
                    <a:pt x="209" y="80"/>
                  </a:cubicBezTo>
                  <a:cubicBezTo>
                    <a:pt x="207" y="83"/>
                    <a:pt x="206" y="87"/>
                    <a:pt x="205" y="91"/>
                  </a:cubicBezTo>
                  <a:cubicBezTo>
                    <a:pt x="204" y="93"/>
                    <a:pt x="203" y="95"/>
                    <a:pt x="203" y="98"/>
                  </a:cubicBezTo>
                  <a:cubicBezTo>
                    <a:pt x="203" y="102"/>
                    <a:pt x="205" y="104"/>
                    <a:pt x="208" y="105"/>
                  </a:cubicBezTo>
                  <a:cubicBezTo>
                    <a:pt x="213" y="106"/>
                    <a:pt x="217" y="105"/>
                    <a:pt x="221" y="104"/>
                  </a:cubicBezTo>
                  <a:cubicBezTo>
                    <a:pt x="236" y="97"/>
                    <a:pt x="251" y="91"/>
                    <a:pt x="267" y="87"/>
                  </a:cubicBezTo>
                  <a:cubicBezTo>
                    <a:pt x="274" y="85"/>
                    <a:pt x="280" y="84"/>
                    <a:pt x="287" y="82"/>
                  </a:cubicBezTo>
                  <a:cubicBezTo>
                    <a:pt x="290" y="82"/>
                    <a:pt x="294" y="82"/>
                    <a:pt x="297" y="85"/>
                  </a:cubicBezTo>
                  <a:cubicBezTo>
                    <a:pt x="299" y="86"/>
                    <a:pt x="301" y="86"/>
                    <a:pt x="304" y="86"/>
                  </a:cubicBezTo>
                  <a:cubicBezTo>
                    <a:pt x="305" y="87"/>
                    <a:pt x="307" y="86"/>
                    <a:pt x="309" y="86"/>
                  </a:cubicBezTo>
                  <a:cubicBezTo>
                    <a:pt x="317" y="86"/>
                    <a:pt x="323" y="89"/>
                    <a:pt x="325" y="97"/>
                  </a:cubicBezTo>
                  <a:cubicBezTo>
                    <a:pt x="325" y="99"/>
                    <a:pt x="325" y="101"/>
                    <a:pt x="325" y="104"/>
                  </a:cubicBezTo>
                  <a:close/>
                  <a:moveTo>
                    <a:pt x="206" y="122"/>
                  </a:moveTo>
                  <a:cubicBezTo>
                    <a:pt x="203" y="122"/>
                    <a:pt x="200" y="123"/>
                    <a:pt x="198" y="126"/>
                  </a:cubicBezTo>
                  <a:cubicBezTo>
                    <a:pt x="189" y="138"/>
                    <a:pt x="179" y="150"/>
                    <a:pt x="169" y="162"/>
                  </a:cubicBezTo>
                  <a:cubicBezTo>
                    <a:pt x="166" y="166"/>
                    <a:pt x="164" y="170"/>
                    <a:pt x="164" y="175"/>
                  </a:cubicBezTo>
                  <a:cubicBezTo>
                    <a:pt x="162" y="184"/>
                    <a:pt x="165" y="188"/>
                    <a:pt x="173" y="193"/>
                  </a:cubicBezTo>
                  <a:cubicBezTo>
                    <a:pt x="176" y="195"/>
                    <a:pt x="179" y="194"/>
                    <a:pt x="181" y="191"/>
                  </a:cubicBezTo>
                  <a:cubicBezTo>
                    <a:pt x="183" y="188"/>
                    <a:pt x="183" y="186"/>
                    <a:pt x="184" y="183"/>
                  </a:cubicBezTo>
                  <a:cubicBezTo>
                    <a:pt x="185" y="180"/>
                    <a:pt x="185" y="176"/>
                    <a:pt x="186" y="173"/>
                  </a:cubicBezTo>
                  <a:cubicBezTo>
                    <a:pt x="187" y="171"/>
                    <a:pt x="188" y="168"/>
                    <a:pt x="190" y="167"/>
                  </a:cubicBezTo>
                  <a:cubicBezTo>
                    <a:pt x="194" y="164"/>
                    <a:pt x="197" y="165"/>
                    <a:pt x="199" y="170"/>
                  </a:cubicBezTo>
                  <a:cubicBezTo>
                    <a:pt x="199" y="171"/>
                    <a:pt x="199" y="171"/>
                    <a:pt x="199" y="172"/>
                  </a:cubicBezTo>
                  <a:cubicBezTo>
                    <a:pt x="202" y="183"/>
                    <a:pt x="205" y="193"/>
                    <a:pt x="206" y="204"/>
                  </a:cubicBezTo>
                  <a:cubicBezTo>
                    <a:pt x="206" y="206"/>
                    <a:pt x="207" y="209"/>
                    <a:pt x="210" y="210"/>
                  </a:cubicBezTo>
                  <a:cubicBezTo>
                    <a:pt x="214" y="210"/>
                    <a:pt x="215" y="208"/>
                    <a:pt x="217" y="206"/>
                  </a:cubicBezTo>
                  <a:cubicBezTo>
                    <a:pt x="217" y="205"/>
                    <a:pt x="217" y="205"/>
                    <a:pt x="218" y="204"/>
                  </a:cubicBezTo>
                  <a:cubicBezTo>
                    <a:pt x="221" y="199"/>
                    <a:pt x="225" y="193"/>
                    <a:pt x="229" y="188"/>
                  </a:cubicBezTo>
                  <a:cubicBezTo>
                    <a:pt x="237" y="177"/>
                    <a:pt x="246" y="167"/>
                    <a:pt x="255" y="157"/>
                  </a:cubicBezTo>
                  <a:cubicBezTo>
                    <a:pt x="259" y="152"/>
                    <a:pt x="261" y="147"/>
                    <a:pt x="261" y="141"/>
                  </a:cubicBezTo>
                  <a:cubicBezTo>
                    <a:pt x="261" y="137"/>
                    <a:pt x="259" y="135"/>
                    <a:pt x="255" y="134"/>
                  </a:cubicBezTo>
                  <a:cubicBezTo>
                    <a:pt x="253" y="134"/>
                    <a:pt x="251" y="134"/>
                    <a:pt x="250" y="134"/>
                  </a:cubicBezTo>
                  <a:cubicBezTo>
                    <a:pt x="240" y="131"/>
                    <a:pt x="231" y="129"/>
                    <a:pt x="221" y="126"/>
                  </a:cubicBezTo>
                  <a:cubicBezTo>
                    <a:pt x="216" y="125"/>
                    <a:pt x="211" y="123"/>
                    <a:pt x="20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964E6FEA-00F1-6D2C-86D6-91D7F9CB3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931" y="2257236"/>
              <a:ext cx="1089293" cy="1169389"/>
            </a:xfrm>
            <a:custGeom>
              <a:avLst/>
              <a:gdLst>
                <a:gd name="T0" fmla="*/ 83 w 383"/>
                <a:gd name="T1" fmla="*/ 410 h 411"/>
                <a:gd name="T2" fmla="*/ 111 w 383"/>
                <a:gd name="T3" fmla="*/ 380 h 411"/>
                <a:gd name="T4" fmla="*/ 136 w 383"/>
                <a:gd name="T5" fmla="*/ 371 h 411"/>
                <a:gd name="T6" fmla="*/ 198 w 383"/>
                <a:gd name="T7" fmla="*/ 294 h 411"/>
                <a:gd name="T8" fmla="*/ 201 w 383"/>
                <a:gd name="T9" fmla="*/ 280 h 411"/>
                <a:gd name="T10" fmla="*/ 197 w 383"/>
                <a:gd name="T11" fmla="*/ 274 h 411"/>
                <a:gd name="T12" fmla="*/ 166 w 383"/>
                <a:gd name="T13" fmla="*/ 283 h 411"/>
                <a:gd name="T14" fmla="*/ 144 w 383"/>
                <a:gd name="T15" fmla="*/ 291 h 411"/>
                <a:gd name="T16" fmla="*/ 123 w 383"/>
                <a:gd name="T17" fmla="*/ 305 h 411"/>
                <a:gd name="T18" fmla="*/ 62 w 383"/>
                <a:gd name="T19" fmla="*/ 344 h 411"/>
                <a:gd name="T20" fmla="*/ 34 w 383"/>
                <a:gd name="T21" fmla="*/ 353 h 411"/>
                <a:gd name="T22" fmla="*/ 9 w 383"/>
                <a:gd name="T23" fmla="*/ 344 h 411"/>
                <a:gd name="T24" fmla="*/ 1 w 383"/>
                <a:gd name="T25" fmla="*/ 322 h 411"/>
                <a:gd name="T26" fmla="*/ 0 w 383"/>
                <a:gd name="T27" fmla="*/ 288 h 411"/>
                <a:gd name="T28" fmla="*/ 1 w 383"/>
                <a:gd name="T29" fmla="*/ 283 h 411"/>
                <a:gd name="T30" fmla="*/ 6 w 383"/>
                <a:gd name="T31" fmla="*/ 282 h 411"/>
                <a:gd name="T32" fmla="*/ 8 w 383"/>
                <a:gd name="T33" fmla="*/ 285 h 411"/>
                <a:gd name="T34" fmla="*/ 10 w 383"/>
                <a:gd name="T35" fmla="*/ 290 h 411"/>
                <a:gd name="T36" fmla="*/ 32 w 383"/>
                <a:gd name="T37" fmla="*/ 298 h 411"/>
                <a:gd name="T38" fmla="*/ 46 w 383"/>
                <a:gd name="T39" fmla="*/ 293 h 411"/>
                <a:gd name="T40" fmla="*/ 53 w 383"/>
                <a:gd name="T41" fmla="*/ 291 h 411"/>
                <a:gd name="T42" fmla="*/ 65 w 383"/>
                <a:gd name="T43" fmla="*/ 288 h 411"/>
                <a:gd name="T44" fmla="*/ 100 w 383"/>
                <a:gd name="T45" fmla="*/ 268 h 411"/>
                <a:gd name="T46" fmla="*/ 156 w 383"/>
                <a:gd name="T47" fmla="*/ 244 h 411"/>
                <a:gd name="T48" fmla="*/ 197 w 383"/>
                <a:gd name="T49" fmla="*/ 229 h 411"/>
                <a:gd name="T50" fmla="*/ 203 w 383"/>
                <a:gd name="T51" fmla="*/ 226 h 411"/>
                <a:gd name="T52" fmla="*/ 219 w 383"/>
                <a:gd name="T53" fmla="*/ 204 h 411"/>
                <a:gd name="T54" fmla="*/ 222 w 383"/>
                <a:gd name="T55" fmla="*/ 124 h 411"/>
                <a:gd name="T56" fmla="*/ 210 w 383"/>
                <a:gd name="T57" fmla="*/ 69 h 411"/>
                <a:gd name="T58" fmla="*/ 197 w 383"/>
                <a:gd name="T59" fmla="*/ 36 h 411"/>
                <a:gd name="T60" fmla="*/ 194 w 383"/>
                <a:gd name="T61" fmla="*/ 10 h 411"/>
                <a:gd name="T62" fmla="*/ 205 w 383"/>
                <a:gd name="T63" fmla="*/ 2 h 411"/>
                <a:gd name="T64" fmla="*/ 230 w 383"/>
                <a:gd name="T65" fmla="*/ 7 h 411"/>
                <a:gd name="T66" fmla="*/ 237 w 383"/>
                <a:gd name="T67" fmla="*/ 10 h 411"/>
                <a:gd name="T68" fmla="*/ 248 w 383"/>
                <a:gd name="T69" fmla="*/ 19 h 411"/>
                <a:gd name="T70" fmla="*/ 265 w 383"/>
                <a:gd name="T71" fmla="*/ 29 h 411"/>
                <a:gd name="T72" fmla="*/ 280 w 383"/>
                <a:gd name="T73" fmla="*/ 49 h 411"/>
                <a:gd name="T74" fmla="*/ 278 w 383"/>
                <a:gd name="T75" fmla="*/ 66 h 411"/>
                <a:gd name="T76" fmla="*/ 273 w 383"/>
                <a:gd name="T77" fmla="*/ 72 h 411"/>
                <a:gd name="T78" fmla="*/ 270 w 383"/>
                <a:gd name="T79" fmla="*/ 77 h 411"/>
                <a:gd name="T80" fmla="*/ 271 w 383"/>
                <a:gd name="T81" fmla="*/ 158 h 411"/>
                <a:gd name="T82" fmla="*/ 273 w 383"/>
                <a:gd name="T83" fmla="*/ 179 h 411"/>
                <a:gd name="T84" fmla="*/ 278 w 383"/>
                <a:gd name="T85" fmla="*/ 182 h 411"/>
                <a:gd name="T86" fmla="*/ 313 w 383"/>
                <a:gd name="T87" fmla="*/ 160 h 411"/>
                <a:gd name="T88" fmla="*/ 325 w 383"/>
                <a:gd name="T89" fmla="*/ 144 h 411"/>
                <a:gd name="T90" fmla="*/ 341 w 383"/>
                <a:gd name="T91" fmla="*/ 128 h 411"/>
                <a:gd name="T92" fmla="*/ 369 w 383"/>
                <a:gd name="T93" fmla="*/ 122 h 411"/>
                <a:gd name="T94" fmla="*/ 380 w 383"/>
                <a:gd name="T95" fmla="*/ 141 h 411"/>
                <a:gd name="T96" fmla="*/ 372 w 383"/>
                <a:gd name="T97" fmla="*/ 154 h 411"/>
                <a:gd name="T98" fmla="*/ 355 w 383"/>
                <a:gd name="T99" fmla="*/ 169 h 411"/>
                <a:gd name="T100" fmla="*/ 314 w 383"/>
                <a:gd name="T101" fmla="*/ 199 h 411"/>
                <a:gd name="T102" fmla="*/ 275 w 383"/>
                <a:gd name="T103" fmla="*/ 229 h 411"/>
                <a:gd name="T104" fmla="*/ 271 w 383"/>
                <a:gd name="T105" fmla="*/ 238 h 411"/>
                <a:gd name="T106" fmla="*/ 254 w 383"/>
                <a:gd name="T107" fmla="*/ 310 h 411"/>
                <a:gd name="T108" fmla="*/ 250 w 383"/>
                <a:gd name="T109" fmla="*/ 320 h 411"/>
                <a:gd name="T110" fmla="*/ 247 w 383"/>
                <a:gd name="T111" fmla="*/ 325 h 411"/>
                <a:gd name="T112" fmla="*/ 173 w 383"/>
                <a:gd name="T113" fmla="*/ 386 h 411"/>
                <a:gd name="T114" fmla="*/ 95 w 383"/>
                <a:gd name="T115" fmla="*/ 410 h 411"/>
                <a:gd name="T116" fmla="*/ 88 w 383"/>
                <a:gd name="T117" fmla="*/ 411 h 411"/>
                <a:gd name="T118" fmla="*/ 83 w 383"/>
                <a:gd name="T119" fmla="*/ 41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3" h="411">
                  <a:moveTo>
                    <a:pt x="83" y="410"/>
                  </a:moveTo>
                  <a:cubicBezTo>
                    <a:pt x="89" y="396"/>
                    <a:pt x="96" y="385"/>
                    <a:pt x="111" y="380"/>
                  </a:cubicBezTo>
                  <a:cubicBezTo>
                    <a:pt x="120" y="378"/>
                    <a:pt x="128" y="375"/>
                    <a:pt x="136" y="371"/>
                  </a:cubicBezTo>
                  <a:cubicBezTo>
                    <a:pt x="168" y="355"/>
                    <a:pt x="188" y="328"/>
                    <a:pt x="198" y="294"/>
                  </a:cubicBezTo>
                  <a:cubicBezTo>
                    <a:pt x="199" y="289"/>
                    <a:pt x="200" y="284"/>
                    <a:pt x="201" y="280"/>
                  </a:cubicBezTo>
                  <a:cubicBezTo>
                    <a:pt x="202" y="275"/>
                    <a:pt x="201" y="274"/>
                    <a:pt x="197" y="274"/>
                  </a:cubicBezTo>
                  <a:cubicBezTo>
                    <a:pt x="186" y="275"/>
                    <a:pt x="176" y="278"/>
                    <a:pt x="166" y="283"/>
                  </a:cubicBezTo>
                  <a:cubicBezTo>
                    <a:pt x="159" y="286"/>
                    <a:pt x="152" y="289"/>
                    <a:pt x="144" y="291"/>
                  </a:cubicBezTo>
                  <a:cubicBezTo>
                    <a:pt x="136" y="294"/>
                    <a:pt x="130" y="300"/>
                    <a:pt x="123" y="305"/>
                  </a:cubicBezTo>
                  <a:cubicBezTo>
                    <a:pt x="105" y="321"/>
                    <a:pt x="84" y="334"/>
                    <a:pt x="62" y="344"/>
                  </a:cubicBezTo>
                  <a:cubicBezTo>
                    <a:pt x="53" y="348"/>
                    <a:pt x="43" y="351"/>
                    <a:pt x="34" y="353"/>
                  </a:cubicBezTo>
                  <a:cubicBezTo>
                    <a:pt x="24" y="356"/>
                    <a:pt x="15" y="352"/>
                    <a:pt x="9" y="344"/>
                  </a:cubicBezTo>
                  <a:cubicBezTo>
                    <a:pt x="4" y="338"/>
                    <a:pt x="1" y="330"/>
                    <a:pt x="1" y="322"/>
                  </a:cubicBezTo>
                  <a:cubicBezTo>
                    <a:pt x="1" y="310"/>
                    <a:pt x="0" y="299"/>
                    <a:pt x="0" y="288"/>
                  </a:cubicBezTo>
                  <a:cubicBezTo>
                    <a:pt x="0" y="286"/>
                    <a:pt x="0" y="284"/>
                    <a:pt x="1" y="283"/>
                  </a:cubicBezTo>
                  <a:cubicBezTo>
                    <a:pt x="1" y="280"/>
                    <a:pt x="4" y="279"/>
                    <a:pt x="6" y="282"/>
                  </a:cubicBezTo>
                  <a:cubicBezTo>
                    <a:pt x="7" y="283"/>
                    <a:pt x="7" y="284"/>
                    <a:pt x="8" y="285"/>
                  </a:cubicBezTo>
                  <a:cubicBezTo>
                    <a:pt x="9" y="286"/>
                    <a:pt x="9" y="288"/>
                    <a:pt x="10" y="290"/>
                  </a:cubicBezTo>
                  <a:cubicBezTo>
                    <a:pt x="16" y="297"/>
                    <a:pt x="23" y="301"/>
                    <a:pt x="32" y="298"/>
                  </a:cubicBezTo>
                  <a:cubicBezTo>
                    <a:pt x="37" y="297"/>
                    <a:pt x="41" y="295"/>
                    <a:pt x="46" y="293"/>
                  </a:cubicBezTo>
                  <a:cubicBezTo>
                    <a:pt x="48" y="292"/>
                    <a:pt x="51" y="291"/>
                    <a:pt x="53" y="291"/>
                  </a:cubicBezTo>
                  <a:cubicBezTo>
                    <a:pt x="58" y="292"/>
                    <a:pt x="61" y="290"/>
                    <a:pt x="65" y="288"/>
                  </a:cubicBezTo>
                  <a:cubicBezTo>
                    <a:pt x="77" y="282"/>
                    <a:pt x="89" y="275"/>
                    <a:pt x="100" y="268"/>
                  </a:cubicBezTo>
                  <a:cubicBezTo>
                    <a:pt x="118" y="258"/>
                    <a:pt x="137" y="251"/>
                    <a:pt x="156" y="244"/>
                  </a:cubicBezTo>
                  <a:cubicBezTo>
                    <a:pt x="169" y="239"/>
                    <a:pt x="183" y="234"/>
                    <a:pt x="197" y="229"/>
                  </a:cubicBezTo>
                  <a:cubicBezTo>
                    <a:pt x="199" y="228"/>
                    <a:pt x="201" y="227"/>
                    <a:pt x="203" y="226"/>
                  </a:cubicBezTo>
                  <a:cubicBezTo>
                    <a:pt x="212" y="222"/>
                    <a:pt x="218" y="215"/>
                    <a:pt x="219" y="204"/>
                  </a:cubicBezTo>
                  <a:cubicBezTo>
                    <a:pt x="221" y="178"/>
                    <a:pt x="223" y="151"/>
                    <a:pt x="222" y="124"/>
                  </a:cubicBezTo>
                  <a:cubicBezTo>
                    <a:pt x="221" y="105"/>
                    <a:pt x="218" y="87"/>
                    <a:pt x="210" y="69"/>
                  </a:cubicBezTo>
                  <a:cubicBezTo>
                    <a:pt x="205" y="58"/>
                    <a:pt x="201" y="47"/>
                    <a:pt x="197" y="36"/>
                  </a:cubicBezTo>
                  <a:cubicBezTo>
                    <a:pt x="194" y="28"/>
                    <a:pt x="193" y="19"/>
                    <a:pt x="194" y="10"/>
                  </a:cubicBezTo>
                  <a:cubicBezTo>
                    <a:pt x="194" y="4"/>
                    <a:pt x="199" y="0"/>
                    <a:pt x="205" y="2"/>
                  </a:cubicBezTo>
                  <a:cubicBezTo>
                    <a:pt x="213" y="4"/>
                    <a:pt x="222" y="5"/>
                    <a:pt x="230" y="7"/>
                  </a:cubicBezTo>
                  <a:cubicBezTo>
                    <a:pt x="233" y="7"/>
                    <a:pt x="235" y="9"/>
                    <a:pt x="237" y="10"/>
                  </a:cubicBezTo>
                  <a:cubicBezTo>
                    <a:pt x="241" y="13"/>
                    <a:pt x="244" y="16"/>
                    <a:pt x="248" y="19"/>
                  </a:cubicBezTo>
                  <a:cubicBezTo>
                    <a:pt x="253" y="23"/>
                    <a:pt x="259" y="26"/>
                    <a:pt x="265" y="29"/>
                  </a:cubicBezTo>
                  <a:cubicBezTo>
                    <a:pt x="274" y="33"/>
                    <a:pt x="279" y="40"/>
                    <a:pt x="280" y="49"/>
                  </a:cubicBezTo>
                  <a:cubicBezTo>
                    <a:pt x="280" y="55"/>
                    <a:pt x="280" y="60"/>
                    <a:pt x="278" y="66"/>
                  </a:cubicBezTo>
                  <a:cubicBezTo>
                    <a:pt x="277" y="68"/>
                    <a:pt x="275" y="70"/>
                    <a:pt x="273" y="72"/>
                  </a:cubicBezTo>
                  <a:cubicBezTo>
                    <a:pt x="271" y="74"/>
                    <a:pt x="270" y="75"/>
                    <a:pt x="270" y="77"/>
                  </a:cubicBezTo>
                  <a:cubicBezTo>
                    <a:pt x="271" y="104"/>
                    <a:pt x="271" y="131"/>
                    <a:pt x="271" y="158"/>
                  </a:cubicBezTo>
                  <a:cubicBezTo>
                    <a:pt x="272" y="165"/>
                    <a:pt x="272" y="172"/>
                    <a:pt x="273" y="179"/>
                  </a:cubicBezTo>
                  <a:cubicBezTo>
                    <a:pt x="274" y="183"/>
                    <a:pt x="275" y="184"/>
                    <a:pt x="278" y="182"/>
                  </a:cubicBezTo>
                  <a:cubicBezTo>
                    <a:pt x="291" y="176"/>
                    <a:pt x="303" y="170"/>
                    <a:pt x="313" y="160"/>
                  </a:cubicBezTo>
                  <a:cubicBezTo>
                    <a:pt x="317" y="155"/>
                    <a:pt x="321" y="150"/>
                    <a:pt x="325" y="144"/>
                  </a:cubicBezTo>
                  <a:cubicBezTo>
                    <a:pt x="330" y="138"/>
                    <a:pt x="335" y="132"/>
                    <a:pt x="341" y="128"/>
                  </a:cubicBezTo>
                  <a:cubicBezTo>
                    <a:pt x="350" y="122"/>
                    <a:pt x="359" y="120"/>
                    <a:pt x="369" y="122"/>
                  </a:cubicBezTo>
                  <a:cubicBezTo>
                    <a:pt x="379" y="124"/>
                    <a:pt x="383" y="131"/>
                    <a:pt x="380" y="141"/>
                  </a:cubicBezTo>
                  <a:cubicBezTo>
                    <a:pt x="379" y="146"/>
                    <a:pt x="376" y="151"/>
                    <a:pt x="372" y="154"/>
                  </a:cubicBezTo>
                  <a:cubicBezTo>
                    <a:pt x="367" y="160"/>
                    <a:pt x="361" y="165"/>
                    <a:pt x="355" y="169"/>
                  </a:cubicBezTo>
                  <a:cubicBezTo>
                    <a:pt x="341" y="178"/>
                    <a:pt x="328" y="189"/>
                    <a:pt x="314" y="199"/>
                  </a:cubicBezTo>
                  <a:cubicBezTo>
                    <a:pt x="301" y="209"/>
                    <a:pt x="289" y="219"/>
                    <a:pt x="275" y="229"/>
                  </a:cubicBezTo>
                  <a:cubicBezTo>
                    <a:pt x="272" y="232"/>
                    <a:pt x="271" y="234"/>
                    <a:pt x="271" y="238"/>
                  </a:cubicBezTo>
                  <a:cubicBezTo>
                    <a:pt x="267" y="263"/>
                    <a:pt x="262" y="287"/>
                    <a:pt x="254" y="310"/>
                  </a:cubicBezTo>
                  <a:cubicBezTo>
                    <a:pt x="253" y="314"/>
                    <a:pt x="251" y="317"/>
                    <a:pt x="250" y="320"/>
                  </a:cubicBezTo>
                  <a:cubicBezTo>
                    <a:pt x="249" y="322"/>
                    <a:pt x="249" y="324"/>
                    <a:pt x="247" y="325"/>
                  </a:cubicBezTo>
                  <a:cubicBezTo>
                    <a:pt x="226" y="349"/>
                    <a:pt x="202" y="371"/>
                    <a:pt x="173" y="386"/>
                  </a:cubicBezTo>
                  <a:cubicBezTo>
                    <a:pt x="149" y="400"/>
                    <a:pt x="123" y="408"/>
                    <a:pt x="95" y="410"/>
                  </a:cubicBezTo>
                  <a:cubicBezTo>
                    <a:pt x="93" y="410"/>
                    <a:pt x="90" y="411"/>
                    <a:pt x="88" y="411"/>
                  </a:cubicBezTo>
                  <a:cubicBezTo>
                    <a:pt x="87" y="411"/>
                    <a:pt x="85" y="411"/>
                    <a:pt x="83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29CCD7D1-E578-9BBB-E456-D442C64AED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6634" y="2270052"/>
              <a:ext cx="551054" cy="1278318"/>
            </a:xfrm>
            <a:custGeom>
              <a:avLst/>
              <a:gdLst>
                <a:gd name="T0" fmla="*/ 127 w 193"/>
                <a:gd name="T1" fmla="*/ 371 h 449"/>
                <a:gd name="T2" fmla="*/ 63 w 193"/>
                <a:gd name="T3" fmla="*/ 417 h 449"/>
                <a:gd name="T4" fmla="*/ 47 w 193"/>
                <a:gd name="T5" fmla="*/ 433 h 449"/>
                <a:gd name="T6" fmla="*/ 7 w 193"/>
                <a:gd name="T7" fmla="*/ 434 h 449"/>
                <a:gd name="T8" fmla="*/ 1 w 193"/>
                <a:gd name="T9" fmla="*/ 383 h 449"/>
                <a:gd name="T10" fmla="*/ 33 w 193"/>
                <a:gd name="T11" fmla="*/ 331 h 449"/>
                <a:gd name="T12" fmla="*/ 49 w 193"/>
                <a:gd name="T13" fmla="*/ 286 h 449"/>
                <a:gd name="T14" fmla="*/ 50 w 193"/>
                <a:gd name="T15" fmla="*/ 233 h 449"/>
                <a:gd name="T16" fmla="*/ 38 w 193"/>
                <a:gd name="T17" fmla="*/ 207 h 449"/>
                <a:gd name="T18" fmla="*/ 54 w 193"/>
                <a:gd name="T19" fmla="*/ 201 h 449"/>
                <a:gd name="T20" fmla="*/ 75 w 193"/>
                <a:gd name="T21" fmla="*/ 209 h 449"/>
                <a:gd name="T22" fmla="*/ 107 w 193"/>
                <a:gd name="T23" fmla="*/ 223 h 449"/>
                <a:gd name="T24" fmla="*/ 126 w 193"/>
                <a:gd name="T25" fmla="*/ 233 h 449"/>
                <a:gd name="T26" fmla="*/ 133 w 193"/>
                <a:gd name="T27" fmla="*/ 231 h 449"/>
                <a:gd name="T28" fmla="*/ 135 w 193"/>
                <a:gd name="T29" fmla="*/ 200 h 449"/>
                <a:gd name="T30" fmla="*/ 133 w 193"/>
                <a:gd name="T31" fmla="*/ 99 h 449"/>
                <a:gd name="T32" fmla="*/ 105 w 193"/>
                <a:gd name="T33" fmla="*/ 55 h 449"/>
                <a:gd name="T34" fmla="*/ 77 w 193"/>
                <a:gd name="T35" fmla="*/ 9 h 449"/>
                <a:gd name="T36" fmla="*/ 95 w 193"/>
                <a:gd name="T37" fmla="*/ 6 h 449"/>
                <a:gd name="T38" fmla="*/ 165 w 193"/>
                <a:gd name="T39" fmla="*/ 52 h 449"/>
                <a:gd name="T40" fmla="*/ 189 w 193"/>
                <a:gd name="T41" fmla="*/ 83 h 449"/>
                <a:gd name="T42" fmla="*/ 189 w 193"/>
                <a:gd name="T43" fmla="*/ 292 h 449"/>
                <a:gd name="T44" fmla="*/ 165 w 193"/>
                <a:gd name="T45" fmla="*/ 409 h 449"/>
                <a:gd name="T46" fmla="*/ 145 w 193"/>
                <a:gd name="T47" fmla="*/ 428 h 449"/>
                <a:gd name="T48" fmla="*/ 134 w 193"/>
                <a:gd name="T49" fmla="*/ 415 h 449"/>
                <a:gd name="T50" fmla="*/ 131 w 193"/>
                <a:gd name="T51" fmla="*/ 367 h 449"/>
                <a:gd name="T52" fmla="*/ 124 w 193"/>
                <a:gd name="T53" fmla="*/ 264 h 449"/>
                <a:gd name="T54" fmla="*/ 102 w 193"/>
                <a:gd name="T55" fmla="*/ 280 h 449"/>
                <a:gd name="T56" fmla="*/ 81 w 193"/>
                <a:gd name="T57" fmla="*/ 296 h 449"/>
                <a:gd name="T58" fmla="*/ 59 w 193"/>
                <a:gd name="T59" fmla="*/ 331 h 449"/>
                <a:gd name="T60" fmla="*/ 31 w 193"/>
                <a:gd name="T61" fmla="*/ 373 h 449"/>
                <a:gd name="T62" fmla="*/ 46 w 193"/>
                <a:gd name="T63" fmla="*/ 382 h 449"/>
                <a:gd name="T64" fmla="*/ 78 w 193"/>
                <a:gd name="T65" fmla="*/ 363 h 449"/>
                <a:gd name="T66" fmla="*/ 114 w 193"/>
                <a:gd name="T67" fmla="*/ 346 h 449"/>
                <a:gd name="T68" fmla="*/ 133 w 193"/>
                <a:gd name="T69" fmla="*/ 325 h 449"/>
                <a:gd name="T70" fmla="*/ 132 w 193"/>
                <a:gd name="T71" fmla="*/ 255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49">
                  <a:moveTo>
                    <a:pt x="131" y="367"/>
                  </a:moveTo>
                  <a:cubicBezTo>
                    <a:pt x="129" y="369"/>
                    <a:pt x="128" y="370"/>
                    <a:pt x="127" y="371"/>
                  </a:cubicBezTo>
                  <a:cubicBezTo>
                    <a:pt x="112" y="385"/>
                    <a:pt x="97" y="397"/>
                    <a:pt x="80" y="408"/>
                  </a:cubicBezTo>
                  <a:cubicBezTo>
                    <a:pt x="74" y="411"/>
                    <a:pt x="69" y="414"/>
                    <a:pt x="63" y="417"/>
                  </a:cubicBezTo>
                  <a:cubicBezTo>
                    <a:pt x="61" y="419"/>
                    <a:pt x="59" y="420"/>
                    <a:pt x="57" y="422"/>
                  </a:cubicBezTo>
                  <a:cubicBezTo>
                    <a:pt x="54" y="426"/>
                    <a:pt x="50" y="430"/>
                    <a:pt x="47" y="433"/>
                  </a:cubicBezTo>
                  <a:cubicBezTo>
                    <a:pt x="44" y="436"/>
                    <a:pt x="41" y="439"/>
                    <a:pt x="38" y="441"/>
                  </a:cubicBezTo>
                  <a:cubicBezTo>
                    <a:pt x="27" y="449"/>
                    <a:pt x="13" y="446"/>
                    <a:pt x="7" y="434"/>
                  </a:cubicBezTo>
                  <a:cubicBezTo>
                    <a:pt x="4" y="428"/>
                    <a:pt x="2" y="421"/>
                    <a:pt x="1" y="415"/>
                  </a:cubicBezTo>
                  <a:cubicBezTo>
                    <a:pt x="0" y="404"/>
                    <a:pt x="0" y="394"/>
                    <a:pt x="1" y="383"/>
                  </a:cubicBezTo>
                  <a:cubicBezTo>
                    <a:pt x="2" y="379"/>
                    <a:pt x="3" y="374"/>
                    <a:pt x="7" y="372"/>
                  </a:cubicBezTo>
                  <a:cubicBezTo>
                    <a:pt x="20" y="361"/>
                    <a:pt x="28" y="346"/>
                    <a:pt x="33" y="331"/>
                  </a:cubicBezTo>
                  <a:cubicBezTo>
                    <a:pt x="36" y="325"/>
                    <a:pt x="37" y="319"/>
                    <a:pt x="39" y="313"/>
                  </a:cubicBezTo>
                  <a:cubicBezTo>
                    <a:pt x="42" y="304"/>
                    <a:pt x="45" y="294"/>
                    <a:pt x="49" y="286"/>
                  </a:cubicBezTo>
                  <a:cubicBezTo>
                    <a:pt x="56" y="272"/>
                    <a:pt x="56" y="258"/>
                    <a:pt x="53" y="244"/>
                  </a:cubicBezTo>
                  <a:cubicBezTo>
                    <a:pt x="52" y="240"/>
                    <a:pt x="51" y="237"/>
                    <a:pt x="50" y="233"/>
                  </a:cubicBezTo>
                  <a:cubicBezTo>
                    <a:pt x="49" y="229"/>
                    <a:pt x="47" y="225"/>
                    <a:pt x="44" y="221"/>
                  </a:cubicBezTo>
                  <a:cubicBezTo>
                    <a:pt x="42" y="217"/>
                    <a:pt x="39" y="212"/>
                    <a:pt x="38" y="207"/>
                  </a:cubicBezTo>
                  <a:cubicBezTo>
                    <a:pt x="36" y="202"/>
                    <a:pt x="38" y="199"/>
                    <a:pt x="44" y="199"/>
                  </a:cubicBezTo>
                  <a:cubicBezTo>
                    <a:pt x="48" y="199"/>
                    <a:pt x="51" y="199"/>
                    <a:pt x="54" y="201"/>
                  </a:cubicBezTo>
                  <a:cubicBezTo>
                    <a:pt x="55" y="202"/>
                    <a:pt x="56" y="203"/>
                    <a:pt x="57" y="203"/>
                  </a:cubicBezTo>
                  <a:cubicBezTo>
                    <a:pt x="62" y="208"/>
                    <a:pt x="68" y="209"/>
                    <a:pt x="75" y="209"/>
                  </a:cubicBezTo>
                  <a:cubicBezTo>
                    <a:pt x="83" y="209"/>
                    <a:pt x="90" y="212"/>
                    <a:pt x="96" y="218"/>
                  </a:cubicBezTo>
                  <a:cubicBezTo>
                    <a:pt x="99" y="221"/>
                    <a:pt x="103" y="223"/>
                    <a:pt x="107" y="223"/>
                  </a:cubicBezTo>
                  <a:cubicBezTo>
                    <a:pt x="110" y="223"/>
                    <a:pt x="112" y="224"/>
                    <a:pt x="115" y="225"/>
                  </a:cubicBezTo>
                  <a:cubicBezTo>
                    <a:pt x="120" y="226"/>
                    <a:pt x="124" y="229"/>
                    <a:pt x="126" y="233"/>
                  </a:cubicBezTo>
                  <a:cubicBezTo>
                    <a:pt x="126" y="234"/>
                    <a:pt x="127" y="235"/>
                    <a:pt x="128" y="236"/>
                  </a:cubicBezTo>
                  <a:cubicBezTo>
                    <a:pt x="131" y="236"/>
                    <a:pt x="132" y="234"/>
                    <a:pt x="133" y="231"/>
                  </a:cubicBezTo>
                  <a:cubicBezTo>
                    <a:pt x="134" y="229"/>
                    <a:pt x="134" y="227"/>
                    <a:pt x="134" y="225"/>
                  </a:cubicBezTo>
                  <a:cubicBezTo>
                    <a:pt x="134" y="217"/>
                    <a:pt x="134" y="208"/>
                    <a:pt x="135" y="200"/>
                  </a:cubicBezTo>
                  <a:cubicBezTo>
                    <a:pt x="137" y="176"/>
                    <a:pt x="139" y="151"/>
                    <a:pt x="137" y="127"/>
                  </a:cubicBezTo>
                  <a:cubicBezTo>
                    <a:pt x="137" y="118"/>
                    <a:pt x="135" y="109"/>
                    <a:pt x="133" y="99"/>
                  </a:cubicBezTo>
                  <a:cubicBezTo>
                    <a:pt x="132" y="90"/>
                    <a:pt x="127" y="81"/>
                    <a:pt x="121" y="74"/>
                  </a:cubicBezTo>
                  <a:cubicBezTo>
                    <a:pt x="116" y="67"/>
                    <a:pt x="111" y="61"/>
                    <a:pt x="105" y="55"/>
                  </a:cubicBezTo>
                  <a:cubicBezTo>
                    <a:pt x="98" y="46"/>
                    <a:pt x="90" y="36"/>
                    <a:pt x="83" y="27"/>
                  </a:cubicBezTo>
                  <a:cubicBezTo>
                    <a:pt x="79" y="22"/>
                    <a:pt x="77" y="15"/>
                    <a:pt x="77" y="9"/>
                  </a:cubicBezTo>
                  <a:cubicBezTo>
                    <a:pt x="77" y="3"/>
                    <a:pt x="80" y="0"/>
                    <a:pt x="86" y="2"/>
                  </a:cubicBezTo>
                  <a:cubicBezTo>
                    <a:pt x="89" y="2"/>
                    <a:pt x="92" y="4"/>
                    <a:pt x="95" y="6"/>
                  </a:cubicBezTo>
                  <a:cubicBezTo>
                    <a:pt x="105" y="15"/>
                    <a:pt x="116" y="22"/>
                    <a:pt x="128" y="28"/>
                  </a:cubicBezTo>
                  <a:cubicBezTo>
                    <a:pt x="141" y="35"/>
                    <a:pt x="154" y="43"/>
                    <a:pt x="165" y="52"/>
                  </a:cubicBezTo>
                  <a:cubicBezTo>
                    <a:pt x="172" y="58"/>
                    <a:pt x="179" y="64"/>
                    <a:pt x="184" y="72"/>
                  </a:cubicBezTo>
                  <a:cubicBezTo>
                    <a:pt x="186" y="75"/>
                    <a:pt x="188" y="78"/>
                    <a:pt x="189" y="83"/>
                  </a:cubicBezTo>
                  <a:cubicBezTo>
                    <a:pt x="192" y="122"/>
                    <a:pt x="193" y="162"/>
                    <a:pt x="193" y="202"/>
                  </a:cubicBezTo>
                  <a:cubicBezTo>
                    <a:pt x="193" y="232"/>
                    <a:pt x="192" y="262"/>
                    <a:pt x="189" y="292"/>
                  </a:cubicBezTo>
                  <a:cubicBezTo>
                    <a:pt x="186" y="321"/>
                    <a:pt x="183" y="350"/>
                    <a:pt x="176" y="378"/>
                  </a:cubicBezTo>
                  <a:cubicBezTo>
                    <a:pt x="173" y="388"/>
                    <a:pt x="170" y="399"/>
                    <a:pt x="165" y="409"/>
                  </a:cubicBezTo>
                  <a:cubicBezTo>
                    <a:pt x="162" y="414"/>
                    <a:pt x="159" y="419"/>
                    <a:pt x="155" y="423"/>
                  </a:cubicBezTo>
                  <a:cubicBezTo>
                    <a:pt x="152" y="426"/>
                    <a:pt x="149" y="428"/>
                    <a:pt x="145" y="428"/>
                  </a:cubicBezTo>
                  <a:cubicBezTo>
                    <a:pt x="140" y="429"/>
                    <a:pt x="136" y="427"/>
                    <a:pt x="135" y="422"/>
                  </a:cubicBezTo>
                  <a:cubicBezTo>
                    <a:pt x="135" y="420"/>
                    <a:pt x="135" y="418"/>
                    <a:pt x="134" y="415"/>
                  </a:cubicBezTo>
                  <a:cubicBezTo>
                    <a:pt x="134" y="407"/>
                    <a:pt x="135" y="399"/>
                    <a:pt x="135" y="391"/>
                  </a:cubicBezTo>
                  <a:cubicBezTo>
                    <a:pt x="134" y="383"/>
                    <a:pt x="134" y="375"/>
                    <a:pt x="131" y="367"/>
                  </a:cubicBezTo>
                  <a:close/>
                  <a:moveTo>
                    <a:pt x="132" y="255"/>
                  </a:moveTo>
                  <a:cubicBezTo>
                    <a:pt x="127" y="257"/>
                    <a:pt x="125" y="260"/>
                    <a:pt x="124" y="264"/>
                  </a:cubicBezTo>
                  <a:cubicBezTo>
                    <a:pt x="123" y="267"/>
                    <a:pt x="122" y="271"/>
                    <a:pt x="119" y="273"/>
                  </a:cubicBezTo>
                  <a:cubicBezTo>
                    <a:pt x="114" y="277"/>
                    <a:pt x="108" y="280"/>
                    <a:pt x="102" y="280"/>
                  </a:cubicBezTo>
                  <a:cubicBezTo>
                    <a:pt x="97" y="280"/>
                    <a:pt x="94" y="282"/>
                    <a:pt x="91" y="285"/>
                  </a:cubicBezTo>
                  <a:cubicBezTo>
                    <a:pt x="87" y="289"/>
                    <a:pt x="84" y="292"/>
                    <a:pt x="81" y="296"/>
                  </a:cubicBezTo>
                  <a:cubicBezTo>
                    <a:pt x="78" y="299"/>
                    <a:pt x="76" y="302"/>
                    <a:pt x="75" y="305"/>
                  </a:cubicBezTo>
                  <a:cubicBezTo>
                    <a:pt x="71" y="315"/>
                    <a:pt x="66" y="323"/>
                    <a:pt x="59" y="331"/>
                  </a:cubicBezTo>
                  <a:cubicBezTo>
                    <a:pt x="54" y="337"/>
                    <a:pt x="50" y="343"/>
                    <a:pt x="45" y="349"/>
                  </a:cubicBezTo>
                  <a:cubicBezTo>
                    <a:pt x="39" y="356"/>
                    <a:pt x="34" y="364"/>
                    <a:pt x="31" y="373"/>
                  </a:cubicBezTo>
                  <a:cubicBezTo>
                    <a:pt x="29" y="377"/>
                    <a:pt x="29" y="379"/>
                    <a:pt x="34" y="381"/>
                  </a:cubicBezTo>
                  <a:cubicBezTo>
                    <a:pt x="38" y="382"/>
                    <a:pt x="42" y="383"/>
                    <a:pt x="46" y="382"/>
                  </a:cubicBezTo>
                  <a:cubicBezTo>
                    <a:pt x="53" y="381"/>
                    <a:pt x="59" y="378"/>
                    <a:pt x="64" y="374"/>
                  </a:cubicBezTo>
                  <a:cubicBezTo>
                    <a:pt x="69" y="371"/>
                    <a:pt x="73" y="367"/>
                    <a:pt x="78" y="363"/>
                  </a:cubicBezTo>
                  <a:cubicBezTo>
                    <a:pt x="81" y="361"/>
                    <a:pt x="83" y="359"/>
                    <a:pt x="87" y="358"/>
                  </a:cubicBezTo>
                  <a:cubicBezTo>
                    <a:pt x="97" y="356"/>
                    <a:pt x="106" y="351"/>
                    <a:pt x="114" y="346"/>
                  </a:cubicBezTo>
                  <a:cubicBezTo>
                    <a:pt x="119" y="343"/>
                    <a:pt x="123" y="340"/>
                    <a:pt x="127" y="338"/>
                  </a:cubicBezTo>
                  <a:cubicBezTo>
                    <a:pt x="131" y="335"/>
                    <a:pt x="133" y="331"/>
                    <a:pt x="133" y="325"/>
                  </a:cubicBezTo>
                  <a:cubicBezTo>
                    <a:pt x="132" y="304"/>
                    <a:pt x="132" y="282"/>
                    <a:pt x="132" y="260"/>
                  </a:cubicBezTo>
                  <a:cubicBezTo>
                    <a:pt x="132" y="259"/>
                    <a:pt x="132" y="257"/>
                    <a:pt x="132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BB1A2BB9-FA0A-0B1A-CC9F-F5FC5565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547" y="2443057"/>
              <a:ext cx="650372" cy="900269"/>
            </a:xfrm>
            <a:custGeom>
              <a:avLst/>
              <a:gdLst>
                <a:gd name="T0" fmla="*/ 34 w 229"/>
                <a:gd name="T1" fmla="*/ 0 h 316"/>
                <a:gd name="T2" fmla="*/ 37 w 229"/>
                <a:gd name="T3" fmla="*/ 2 h 316"/>
                <a:gd name="T4" fmla="*/ 69 w 229"/>
                <a:gd name="T5" fmla="*/ 32 h 316"/>
                <a:gd name="T6" fmla="*/ 73 w 229"/>
                <a:gd name="T7" fmla="*/ 38 h 316"/>
                <a:gd name="T8" fmla="*/ 99 w 229"/>
                <a:gd name="T9" fmla="*/ 117 h 316"/>
                <a:gd name="T10" fmla="*/ 101 w 229"/>
                <a:gd name="T11" fmla="*/ 128 h 316"/>
                <a:gd name="T12" fmla="*/ 112 w 229"/>
                <a:gd name="T13" fmla="*/ 132 h 316"/>
                <a:gd name="T14" fmla="*/ 120 w 229"/>
                <a:gd name="T15" fmla="*/ 127 h 316"/>
                <a:gd name="T16" fmla="*/ 145 w 229"/>
                <a:gd name="T17" fmla="*/ 109 h 316"/>
                <a:gd name="T18" fmla="*/ 148 w 229"/>
                <a:gd name="T19" fmla="*/ 103 h 316"/>
                <a:gd name="T20" fmla="*/ 148 w 229"/>
                <a:gd name="T21" fmla="*/ 80 h 316"/>
                <a:gd name="T22" fmla="*/ 159 w 229"/>
                <a:gd name="T23" fmla="*/ 69 h 316"/>
                <a:gd name="T24" fmla="*/ 162 w 229"/>
                <a:gd name="T25" fmla="*/ 71 h 316"/>
                <a:gd name="T26" fmla="*/ 164 w 229"/>
                <a:gd name="T27" fmla="*/ 75 h 316"/>
                <a:gd name="T28" fmla="*/ 171 w 229"/>
                <a:gd name="T29" fmla="*/ 86 h 316"/>
                <a:gd name="T30" fmla="*/ 204 w 229"/>
                <a:gd name="T31" fmla="*/ 104 h 316"/>
                <a:gd name="T32" fmla="*/ 209 w 229"/>
                <a:gd name="T33" fmla="*/ 112 h 316"/>
                <a:gd name="T34" fmla="*/ 169 w 229"/>
                <a:gd name="T35" fmla="*/ 170 h 316"/>
                <a:gd name="T36" fmla="*/ 128 w 229"/>
                <a:gd name="T37" fmla="*/ 175 h 316"/>
                <a:gd name="T38" fmla="*/ 114 w 229"/>
                <a:gd name="T39" fmla="*/ 190 h 316"/>
                <a:gd name="T40" fmla="*/ 115 w 229"/>
                <a:gd name="T41" fmla="*/ 196 h 316"/>
                <a:gd name="T42" fmla="*/ 115 w 229"/>
                <a:gd name="T43" fmla="*/ 219 h 316"/>
                <a:gd name="T44" fmla="*/ 109 w 229"/>
                <a:gd name="T45" fmla="*/ 226 h 316"/>
                <a:gd name="T46" fmla="*/ 89 w 229"/>
                <a:gd name="T47" fmla="*/ 246 h 316"/>
                <a:gd name="T48" fmla="*/ 95 w 229"/>
                <a:gd name="T49" fmla="*/ 260 h 316"/>
                <a:gd name="T50" fmla="*/ 113 w 229"/>
                <a:gd name="T51" fmla="*/ 259 h 316"/>
                <a:gd name="T52" fmla="*/ 148 w 229"/>
                <a:gd name="T53" fmla="*/ 248 h 316"/>
                <a:gd name="T54" fmla="*/ 170 w 229"/>
                <a:gd name="T55" fmla="*/ 243 h 316"/>
                <a:gd name="T56" fmla="*/ 187 w 229"/>
                <a:gd name="T57" fmla="*/ 237 h 316"/>
                <a:gd name="T58" fmla="*/ 212 w 229"/>
                <a:gd name="T59" fmla="*/ 229 h 316"/>
                <a:gd name="T60" fmla="*/ 220 w 229"/>
                <a:gd name="T61" fmla="*/ 229 h 316"/>
                <a:gd name="T62" fmla="*/ 227 w 229"/>
                <a:gd name="T63" fmla="*/ 241 h 316"/>
                <a:gd name="T64" fmla="*/ 214 w 229"/>
                <a:gd name="T65" fmla="*/ 267 h 316"/>
                <a:gd name="T66" fmla="*/ 203 w 229"/>
                <a:gd name="T67" fmla="*/ 277 h 316"/>
                <a:gd name="T68" fmla="*/ 174 w 229"/>
                <a:gd name="T69" fmla="*/ 289 h 316"/>
                <a:gd name="T70" fmla="*/ 140 w 229"/>
                <a:gd name="T71" fmla="*/ 298 h 316"/>
                <a:gd name="T72" fmla="*/ 127 w 229"/>
                <a:gd name="T73" fmla="*/ 298 h 316"/>
                <a:gd name="T74" fmla="*/ 116 w 229"/>
                <a:gd name="T75" fmla="*/ 301 h 316"/>
                <a:gd name="T76" fmla="*/ 55 w 229"/>
                <a:gd name="T77" fmla="*/ 304 h 316"/>
                <a:gd name="T78" fmla="*/ 44 w 229"/>
                <a:gd name="T79" fmla="*/ 292 h 316"/>
                <a:gd name="T80" fmla="*/ 27 w 229"/>
                <a:gd name="T81" fmla="*/ 257 h 316"/>
                <a:gd name="T82" fmla="*/ 25 w 229"/>
                <a:gd name="T83" fmla="*/ 252 h 316"/>
                <a:gd name="T84" fmla="*/ 18 w 229"/>
                <a:gd name="T85" fmla="*/ 217 h 316"/>
                <a:gd name="T86" fmla="*/ 18 w 229"/>
                <a:gd name="T87" fmla="*/ 210 h 316"/>
                <a:gd name="T88" fmla="*/ 1 w 229"/>
                <a:gd name="T89" fmla="*/ 140 h 316"/>
                <a:gd name="T90" fmla="*/ 0 w 229"/>
                <a:gd name="T91" fmla="*/ 134 h 316"/>
                <a:gd name="T92" fmla="*/ 18 w 229"/>
                <a:gd name="T93" fmla="*/ 50 h 316"/>
                <a:gd name="T94" fmla="*/ 32 w 229"/>
                <a:gd name="T95" fmla="*/ 4 h 316"/>
                <a:gd name="T96" fmla="*/ 34 w 229"/>
                <a:gd name="T9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" h="316">
                  <a:moveTo>
                    <a:pt x="34" y="0"/>
                  </a:moveTo>
                  <a:cubicBezTo>
                    <a:pt x="35" y="1"/>
                    <a:pt x="36" y="2"/>
                    <a:pt x="37" y="2"/>
                  </a:cubicBezTo>
                  <a:cubicBezTo>
                    <a:pt x="48" y="12"/>
                    <a:pt x="58" y="22"/>
                    <a:pt x="69" y="32"/>
                  </a:cubicBezTo>
                  <a:cubicBezTo>
                    <a:pt x="71" y="34"/>
                    <a:pt x="72" y="36"/>
                    <a:pt x="73" y="38"/>
                  </a:cubicBezTo>
                  <a:cubicBezTo>
                    <a:pt x="86" y="63"/>
                    <a:pt x="94" y="89"/>
                    <a:pt x="99" y="117"/>
                  </a:cubicBezTo>
                  <a:cubicBezTo>
                    <a:pt x="99" y="120"/>
                    <a:pt x="100" y="124"/>
                    <a:pt x="101" y="128"/>
                  </a:cubicBezTo>
                  <a:cubicBezTo>
                    <a:pt x="103" y="133"/>
                    <a:pt x="107" y="134"/>
                    <a:pt x="112" y="132"/>
                  </a:cubicBezTo>
                  <a:cubicBezTo>
                    <a:pt x="115" y="130"/>
                    <a:pt x="117" y="129"/>
                    <a:pt x="120" y="127"/>
                  </a:cubicBezTo>
                  <a:cubicBezTo>
                    <a:pt x="128" y="121"/>
                    <a:pt x="136" y="115"/>
                    <a:pt x="145" y="109"/>
                  </a:cubicBezTo>
                  <a:cubicBezTo>
                    <a:pt x="147" y="108"/>
                    <a:pt x="148" y="106"/>
                    <a:pt x="148" y="103"/>
                  </a:cubicBezTo>
                  <a:cubicBezTo>
                    <a:pt x="148" y="95"/>
                    <a:pt x="148" y="88"/>
                    <a:pt x="148" y="80"/>
                  </a:cubicBezTo>
                  <a:cubicBezTo>
                    <a:pt x="148" y="75"/>
                    <a:pt x="153" y="69"/>
                    <a:pt x="159" y="69"/>
                  </a:cubicBezTo>
                  <a:cubicBezTo>
                    <a:pt x="160" y="69"/>
                    <a:pt x="162" y="70"/>
                    <a:pt x="162" y="71"/>
                  </a:cubicBezTo>
                  <a:cubicBezTo>
                    <a:pt x="163" y="72"/>
                    <a:pt x="164" y="73"/>
                    <a:pt x="164" y="75"/>
                  </a:cubicBezTo>
                  <a:cubicBezTo>
                    <a:pt x="164" y="79"/>
                    <a:pt x="167" y="83"/>
                    <a:pt x="171" y="86"/>
                  </a:cubicBezTo>
                  <a:cubicBezTo>
                    <a:pt x="181" y="94"/>
                    <a:pt x="192" y="100"/>
                    <a:pt x="204" y="104"/>
                  </a:cubicBezTo>
                  <a:cubicBezTo>
                    <a:pt x="208" y="106"/>
                    <a:pt x="209" y="108"/>
                    <a:pt x="209" y="112"/>
                  </a:cubicBezTo>
                  <a:cubicBezTo>
                    <a:pt x="210" y="140"/>
                    <a:pt x="196" y="160"/>
                    <a:pt x="169" y="170"/>
                  </a:cubicBezTo>
                  <a:cubicBezTo>
                    <a:pt x="156" y="175"/>
                    <a:pt x="142" y="177"/>
                    <a:pt x="128" y="175"/>
                  </a:cubicBezTo>
                  <a:cubicBezTo>
                    <a:pt x="119" y="173"/>
                    <a:pt x="112" y="182"/>
                    <a:pt x="114" y="190"/>
                  </a:cubicBezTo>
                  <a:cubicBezTo>
                    <a:pt x="114" y="192"/>
                    <a:pt x="115" y="194"/>
                    <a:pt x="115" y="196"/>
                  </a:cubicBezTo>
                  <a:cubicBezTo>
                    <a:pt x="118" y="203"/>
                    <a:pt x="118" y="211"/>
                    <a:pt x="115" y="219"/>
                  </a:cubicBezTo>
                  <a:cubicBezTo>
                    <a:pt x="114" y="222"/>
                    <a:pt x="112" y="224"/>
                    <a:pt x="109" y="226"/>
                  </a:cubicBezTo>
                  <a:cubicBezTo>
                    <a:pt x="101" y="231"/>
                    <a:pt x="95" y="238"/>
                    <a:pt x="89" y="246"/>
                  </a:cubicBezTo>
                  <a:cubicBezTo>
                    <a:pt x="84" y="254"/>
                    <a:pt x="85" y="258"/>
                    <a:pt x="95" y="260"/>
                  </a:cubicBezTo>
                  <a:cubicBezTo>
                    <a:pt x="101" y="261"/>
                    <a:pt x="107" y="261"/>
                    <a:pt x="113" y="259"/>
                  </a:cubicBezTo>
                  <a:cubicBezTo>
                    <a:pt x="125" y="256"/>
                    <a:pt x="137" y="252"/>
                    <a:pt x="148" y="248"/>
                  </a:cubicBezTo>
                  <a:cubicBezTo>
                    <a:pt x="155" y="245"/>
                    <a:pt x="162" y="243"/>
                    <a:pt x="170" y="243"/>
                  </a:cubicBezTo>
                  <a:cubicBezTo>
                    <a:pt x="176" y="242"/>
                    <a:pt x="182" y="240"/>
                    <a:pt x="187" y="237"/>
                  </a:cubicBezTo>
                  <a:cubicBezTo>
                    <a:pt x="195" y="234"/>
                    <a:pt x="203" y="230"/>
                    <a:pt x="212" y="229"/>
                  </a:cubicBezTo>
                  <a:cubicBezTo>
                    <a:pt x="214" y="229"/>
                    <a:pt x="217" y="229"/>
                    <a:pt x="220" y="229"/>
                  </a:cubicBezTo>
                  <a:cubicBezTo>
                    <a:pt x="226" y="230"/>
                    <a:pt x="229" y="236"/>
                    <a:pt x="227" y="241"/>
                  </a:cubicBezTo>
                  <a:cubicBezTo>
                    <a:pt x="223" y="250"/>
                    <a:pt x="218" y="259"/>
                    <a:pt x="214" y="267"/>
                  </a:cubicBezTo>
                  <a:cubicBezTo>
                    <a:pt x="211" y="271"/>
                    <a:pt x="207" y="274"/>
                    <a:pt x="203" y="277"/>
                  </a:cubicBezTo>
                  <a:cubicBezTo>
                    <a:pt x="194" y="282"/>
                    <a:pt x="184" y="286"/>
                    <a:pt x="174" y="289"/>
                  </a:cubicBezTo>
                  <a:cubicBezTo>
                    <a:pt x="163" y="292"/>
                    <a:pt x="151" y="295"/>
                    <a:pt x="140" y="298"/>
                  </a:cubicBezTo>
                  <a:cubicBezTo>
                    <a:pt x="136" y="299"/>
                    <a:pt x="131" y="298"/>
                    <a:pt x="127" y="298"/>
                  </a:cubicBezTo>
                  <a:cubicBezTo>
                    <a:pt x="122" y="298"/>
                    <a:pt x="119" y="299"/>
                    <a:pt x="116" y="301"/>
                  </a:cubicBezTo>
                  <a:cubicBezTo>
                    <a:pt x="97" y="315"/>
                    <a:pt x="74" y="316"/>
                    <a:pt x="55" y="304"/>
                  </a:cubicBezTo>
                  <a:cubicBezTo>
                    <a:pt x="51" y="301"/>
                    <a:pt x="47" y="297"/>
                    <a:pt x="44" y="292"/>
                  </a:cubicBezTo>
                  <a:cubicBezTo>
                    <a:pt x="37" y="281"/>
                    <a:pt x="32" y="269"/>
                    <a:pt x="27" y="257"/>
                  </a:cubicBezTo>
                  <a:cubicBezTo>
                    <a:pt x="26" y="255"/>
                    <a:pt x="26" y="254"/>
                    <a:pt x="25" y="252"/>
                  </a:cubicBezTo>
                  <a:cubicBezTo>
                    <a:pt x="20" y="241"/>
                    <a:pt x="17" y="230"/>
                    <a:pt x="18" y="217"/>
                  </a:cubicBezTo>
                  <a:cubicBezTo>
                    <a:pt x="19" y="215"/>
                    <a:pt x="18" y="213"/>
                    <a:pt x="18" y="210"/>
                  </a:cubicBezTo>
                  <a:cubicBezTo>
                    <a:pt x="12" y="187"/>
                    <a:pt x="6" y="163"/>
                    <a:pt x="1" y="140"/>
                  </a:cubicBezTo>
                  <a:cubicBezTo>
                    <a:pt x="0" y="138"/>
                    <a:pt x="0" y="136"/>
                    <a:pt x="0" y="134"/>
                  </a:cubicBezTo>
                  <a:cubicBezTo>
                    <a:pt x="6" y="106"/>
                    <a:pt x="12" y="78"/>
                    <a:pt x="18" y="50"/>
                  </a:cubicBezTo>
                  <a:cubicBezTo>
                    <a:pt x="22" y="35"/>
                    <a:pt x="26" y="19"/>
                    <a:pt x="32" y="4"/>
                  </a:cubicBezTo>
                  <a:cubicBezTo>
                    <a:pt x="33" y="2"/>
                    <a:pt x="33" y="1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1B5C1D7D-09EA-1420-ECE4-62CAFE948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912" y="2792272"/>
              <a:ext cx="772117" cy="855416"/>
            </a:xfrm>
            <a:custGeom>
              <a:avLst/>
              <a:gdLst>
                <a:gd name="T0" fmla="*/ 194 w 271"/>
                <a:gd name="T1" fmla="*/ 98 h 300"/>
                <a:gd name="T2" fmla="*/ 236 w 271"/>
                <a:gd name="T3" fmla="*/ 96 h 300"/>
                <a:gd name="T4" fmla="*/ 237 w 271"/>
                <a:gd name="T5" fmla="*/ 111 h 300"/>
                <a:gd name="T6" fmla="*/ 175 w 271"/>
                <a:gd name="T7" fmla="*/ 150 h 300"/>
                <a:gd name="T8" fmla="*/ 169 w 271"/>
                <a:gd name="T9" fmla="*/ 195 h 300"/>
                <a:gd name="T10" fmla="*/ 177 w 271"/>
                <a:gd name="T11" fmla="*/ 299 h 300"/>
                <a:gd name="T12" fmla="*/ 159 w 271"/>
                <a:gd name="T13" fmla="*/ 285 h 300"/>
                <a:gd name="T14" fmla="*/ 150 w 271"/>
                <a:gd name="T15" fmla="*/ 266 h 300"/>
                <a:gd name="T16" fmla="*/ 133 w 271"/>
                <a:gd name="T17" fmla="*/ 260 h 300"/>
                <a:gd name="T18" fmla="*/ 132 w 271"/>
                <a:gd name="T19" fmla="*/ 243 h 300"/>
                <a:gd name="T20" fmla="*/ 149 w 271"/>
                <a:gd name="T21" fmla="*/ 232 h 300"/>
                <a:gd name="T22" fmla="*/ 139 w 271"/>
                <a:gd name="T23" fmla="*/ 197 h 300"/>
                <a:gd name="T24" fmla="*/ 117 w 271"/>
                <a:gd name="T25" fmla="*/ 216 h 300"/>
                <a:gd name="T26" fmla="*/ 101 w 271"/>
                <a:gd name="T27" fmla="*/ 235 h 300"/>
                <a:gd name="T28" fmla="*/ 26 w 271"/>
                <a:gd name="T29" fmla="*/ 293 h 300"/>
                <a:gd name="T30" fmla="*/ 0 w 271"/>
                <a:gd name="T31" fmla="*/ 243 h 300"/>
                <a:gd name="T32" fmla="*/ 9 w 271"/>
                <a:gd name="T33" fmla="*/ 237 h 300"/>
                <a:gd name="T34" fmla="*/ 32 w 271"/>
                <a:gd name="T35" fmla="*/ 234 h 300"/>
                <a:gd name="T36" fmla="*/ 59 w 271"/>
                <a:gd name="T37" fmla="*/ 219 h 300"/>
                <a:gd name="T38" fmla="*/ 116 w 271"/>
                <a:gd name="T39" fmla="*/ 185 h 300"/>
                <a:gd name="T40" fmla="*/ 145 w 271"/>
                <a:gd name="T41" fmla="*/ 155 h 300"/>
                <a:gd name="T42" fmla="*/ 133 w 271"/>
                <a:gd name="T43" fmla="*/ 142 h 300"/>
                <a:gd name="T44" fmla="*/ 145 w 271"/>
                <a:gd name="T45" fmla="*/ 112 h 300"/>
                <a:gd name="T46" fmla="*/ 143 w 271"/>
                <a:gd name="T47" fmla="*/ 104 h 300"/>
                <a:gd name="T48" fmla="*/ 124 w 271"/>
                <a:gd name="T49" fmla="*/ 108 h 300"/>
                <a:gd name="T50" fmla="*/ 121 w 271"/>
                <a:gd name="T51" fmla="*/ 140 h 300"/>
                <a:gd name="T52" fmla="*/ 87 w 271"/>
                <a:gd name="T53" fmla="*/ 188 h 300"/>
                <a:gd name="T54" fmla="*/ 73 w 271"/>
                <a:gd name="T55" fmla="*/ 176 h 300"/>
                <a:gd name="T56" fmla="*/ 67 w 271"/>
                <a:gd name="T57" fmla="*/ 159 h 300"/>
                <a:gd name="T58" fmla="*/ 66 w 271"/>
                <a:gd name="T59" fmla="*/ 63 h 300"/>
                <a:gd name="T60" fmla="*/ 72 w 271"/>
                <a:gd name="T61" fmla="*/ 47 h 300"/>
                <a:gd name="T62" fmla="*/ 88 w 271"/>
                <a:gd name="T63" fmla="*/ 55 h 300"/>
                <a:gd name="T64" fmla="*/ 109 w 271"/>
                <a:gd name="T65" fmla="*/ 63 h 300"/>
                <a:gd name="T66" fmla="*/ 160 w 271"/>
                <a:gd name="T67" fmla="*/ 28 h 300"/>
                <a:gd name="T68" fmla="*/ 187 w 271"/>
                <a:gd name="T69" fmla="*/ 16 h 300"/>
                <a:gd name="T70" fmla="*/ 258 w 271"/>
                <a:gd name="T71" fmla="*/ 4 h 300"/>
                <a:gd name="T72" fmla="*/ 271 w 271"/>
                <a:gd name="T73" fmla="*/ 16 h 300"/>
                <a:gd name="T74" fmla="*/ 248 w 271"/>
                <a:gd name="T75" fmla="*/ 37 h 300"/>
                <a:gd name="T76" fmla="*/ 215 w 271"/>
                <a:gd name="T77" fmla="*/ 67 h 300"/>
                <a:gd name="T78" fmla="*/ 186 w 271"/>
                <a:gd name="T79" fmla="*/ 9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1" h="300">
                  <a:moveTo>
                    <a:pt x="185" y="102"/>
                  </a:moveTo>
                  <a:cubicBezTo>
                    <a:pt x="188" y="101"/>
                    <a:pt x="191" y="99"/>
                    <a:pt x="194" y="98"/>
                  </a:cubicBezTo>
                  <a:cubicBezTo>
                    <a:pt x="200" y="94"/>
                    <a:pt x="206" y="91"/>
                    <a:pt x="213" y="90"/>
                  </a:cubicBezTo>
                  <a:cubicBezTo>
                    <a:pt x="221" y="89"/>
                    <a:pt x="229" y="92"/>
                    <a:pt x="236" y="96"/>
                  </a:cubicBezTo>
                  <a:cubicBezTo>
                    <a:pt x="237" y="97"/>
                    <a:pt x="238" y="98"/>
                    <a:pt x="239" y="99"/>
                  </a:cubicBezTo>
                  <a:cubicBezTo>
                    <a:pt x="242" y="103"/>
                    <a:pt x="242" y="108"/>
                    <a:pt x="237" y="111"/>
                  </a:cubicBezTo>
                  <a:cubicBezTo>
                    <a:pt x="220" y="127"/>
                    <a:pt x="200" y="139"/>
                    <a:pt x="179" y="148"/>
                  </a:cubicBezTo>
                  <a:cubicBezTo>
                    <a:pt x="178" y="149"/>
                    <a:pt x="176" y="149"/>
                    <a:pt x="175" y="150"/>
                  </a:cubicBezTo>
                  <a:cubicBezTo>
                    <a:pt x="167" y="153"/>
                    <a:pt x="164" y="159"/>
                    <a:pt x="163" y="168"/>
                  </a:cubicBezTo>
                  <a:cubicBezTo>
                    <a:pt x="163" y="177"/>
                    <a:pt x="165" y="187"/>
                    <a:pt x="169" y="195"/>
                  </a:cubicBezTo>
                  <a:cubicBezTo>
                    <a:pt x="182" y="226"/>
                    <a:pt x="186" y="259"/>
                    <a:pt x="185" y="292"/>
                  </a:cubicBezTo>
                  <a:cubicBezTo>
                    <a:pt x="185" y="298"/>
                    <a:pt x="183" y="300"/>
                    <a:pt x="177" y="299"/>
                  </a:cubicBezTo>
                  <a:cubicBezTo>
                    <a:pt x="171" y="299"/>
                    <a:pt x="165" y="297"/>
                    <a:pt x="161" y="292"/>
                  </a:cubicBezTo>
                  <a:cubicBezTo>
                    <a:pt x="159" y="290"/>
                    <a:pt x="159" y="287"/>
                    <a:pt x="159" y="285"/>
                  </a:cubicBezTo>
                  <a:cubicBezTo>
                    <a:pt x="159" y="284"/>
                    <a:pt x="159" y="282"/>
                    <a:pt x="159" y="281"/>
                  </a:cubicBezTo>
                  <a:cubicBezTo>
                    <a:pt x="159" y="274"/>
                    <a:pt x="156" y="269"/>
                    <a:pt x="150" y="266"/>
                  </a:cubicBezTo>
                  <a:cubicBezTo>
                    <a:pt x="146" y="263"/>
                    <a:pt x="141" y="262"/>
                    <a:pt x="136" y="260"/>
                  </a:cubicBezTo>
                  <a:cubicBezTo>
                    <a:pt x="135" y="260"/>
                    <a:pt x="134" y="260"/>
                    <a:pt x="133" y="260"/>
                  </a:cubicBezTo>
                  <a:cubicBezTo>
                    <a:pt x="129" y="258"/>
                    <a:pt x="126" y="255"/>
                    <a:pt x="126" y="252"/>
                  </a:cubicBezTo>
                  <a:cubicBezTo>
                    <a:pt x="125" y="248"/>
                    <a:pt x="128" y="244"/>
                    <a:pt x="132" y="243"/>
                  </a:cubicBezTo>
                  <a:cubicBezTo>
                    <a:pt x="134" y="242"/>
                    <a:pt x="136" y="242"/>
                    <a:pt x="138" y="242"/>
                  </a:cubicBezTo>
                  <a:cubicBezTo>
                    <a:pt x="144" y="241"/>
                    <a:pt x="147" y="238"/>
                    <a:pt x="149" y="232"/>
                  </a:cubicBezTo>
                  <a:cubicBezTo>
                    <a:pt x="153" y="220"/>
                    <a:pt x="151" y="208"/>
                    <a:pt x="144" y="197"/>
                  </a:cubicBezTo>
                  <a:cubicBezTo>
                    <a:pt x="142" y="195"/>
                    <a:pt x="141" y="195"/>
                    <a:pt x="139" y="197"/>
                  </a:cubicBezTo>
                  <a:cubicBezTo>
                    <a:pt x="138" y="197"/>
                    <a:pt x="137" y="198"/>
                    <a:pt x="136" y="199"/>
                  </a:cubicBezTo>
                  <a:cubicBezTo>
                    <a:pt x="129" y="205"/>
                    <a:pt x="123" y="210"/>
                    <a:pt x="117" y="216"/>
                  </a:cubicBezTo>
                  <a:cubicBezTo>
                    <a:pt x="112" y="220"/>
                    <a:pt x="108" y="225"/>
                    <a:pt x="105" y="231"/>
                  </a:cubicBezTo>
                  <a:cubicBezTo>
                    <a:pt x="104" y="232"/>
                    <a:pt x="103" y="233"/>
                    <a:pt x="101" y="235"/>
                  </a:cubicBezTo>
                  <a:cubicBezTo>
                    <a:pt x="84" y="253"/>
                    <a:pt x="66" y="270"/>
                    <a:pt x="48" y="288"/>
                  </a:cubicBezTo>
                  <a:cubicBezTo>
                    <a:pt x="41" y="296"/>
                    <a:pt x="35" y="297"/>
                    <a:pt x="26" y="293"/>
                  </a:cubicBezTo>
                  <a:cubicBezTo>
                    <a:pt x="20" y="291"/>
                    <a:pt x="16" y="287"/>
                    <a:pt x="13" y="282"/>
                  </a:cubicBezTo>
                  <a:cubicBezTo>
                    <a:pt x="4" y="271"/>
                    <a:pt x="1" y="257"/>
                    <a:pt x="0" y="243"/>
                  </a:cubicBezTo>
                  <a:cubicBezTo>
                    <a:pt x="0" y="240"/>
                    <a:pt x="1" y="239"/>
                    <a:pt x="3" y="239"/>
                  </a:cubicBezTo>
                  <a:cubicBezTo>
                    <a:pt x="5" y="238"/>
                    <a:pt x="7" y="237"/>
                    <a:pt x="9" y="237"/>
                  </a:cubicBezTo>
                  <a:cubicBezTo>
                    <a:pt x="13" y="235"/>
                    <a:pt x="16" y="235"/>
                    <a:pt x="20" y="237"/>
                  </a:cubicBezTo>
                  <a:cubicBezTo>
                    <a:pt x="24" y="239"/>
                    <a:pt x="28" y="238"/>
                    <a:pt x="32" y="234"/>
                  </a:cubicBezTo>
                  <a:cubicBezTo>
                    <a:pt x="34" y="233"/>
                    <a:pt x="37" y="231"/>
                    <a:pt x="39" y="230"/>
                  </a:cubicBezTo>
                  <a:cubicBezTo>
                    <a:pt x="46" y="226"/>
                    <a:pt x="52" y="222"/>
                    <a:pt x="59" y="219"/>
                  </a:cubicBezTo>
                  <a:cubicBezTo>
                    <a:pt x="60" y="218"/>
                    <a:pt x="62" y="217"/>
                    <a:pt x="63" y="216"/>
                  </a:cubicBezTo>
                  <a:cubicBezTo>
                    <a:pt x="81" y="206"/>
                    <a:pt x="98" y="195"/>
                    <a:pt x="116" y="185"/>
                  </a:cubicBezTo>
                  <a:cubicBezTo>
                    <a:pt x="122" y="181"/>
                    <a:pt x="128" y="177"/>
                    <a:pt x="134" y="172"/>
                  </a:cubicBezTo>
                  <a:cubicBezTo>
                    <a:pt x="139" y="168"/>
                    <a:pt x="143" y="163"/>
                    <a:pt x="145" y="155"/>
                  </a:cubicBezTo>
                  <a:cubicBezTo>
                    <a:pt x="143" y="155"/>
                    <a:pt x="142" y="154"/>
                    <a:pt x="140" y="154"/>
                  </a:cubicBezTo>
                  <a:cubicBezTo>
                    <a:pt x="134" y="152"/>
                    <a:pt x="132" y="148"/>
                    <a:pt x="133" y="142"/>
                  </a:cubicBezTo>
                  <a:cubicBezTo>
                    <a:pt x="134" y="140"/>
                    <a:pt x="135" y="137"/>
                    <a:pt x="136" y="135"/>
                  </a:cubicBezTo>
                  <a:cubicBezTo>
                    <a:pt x="139" y="127"/>
                    <a:pt x="142" y="119"/>
                    <a:pt x="145" y="112"/>
                  </a:cubicBezTo>
                  <a:cubicBezTo>
                    <a:pt x="145" y="111"/>
                    <a:pt x="146" y="110"/>
                    <a:pt x="146" y="109"/>
                  </a:cubicBezTo>
                  <a:cubicBezTo>
                    <a:pt x="147" y="105"/>
                    <a:pt x="146" y="104"/>
                    <a:pt x="143" y="104"/>
                  </a:cubicBezTo>
                  <a:cubicBezTo>
                    <a:pt x="140" y="104"/>
                    <a:pt x="138" y="104"/>
                    <a:pt x="135" y="105"/>
                  </a:cubicBezTo>
                  <a:cubicBezTo>
                    <a:pt x="132" y="106"/>
                    <a:pt x="128" y="107"/>
                    <a:pt x="124" y="108"/>
                  </a:cubicBezTo>
                  <a:cubicBezTo>
                    <a:pt x="122" y="109"/>
                    <a:pt x="121" y="111"/>
                    <a:pt x="121" y="113"/>
                  </a:cubicBezTo>
                  <a:cubicBezTo>
                    <a:pt x="121" y="122"/>
                    <a:pt x="121" y="131"/>
                    <a:pt x="121" y="140"/>
                  </a:cubicBezTo>
                  <a:cubicBezTo>
                    <a:pt x="121" y="142"/>
                    <a:pt x="120" y="144"/>
                    <a:pt x="119" y="146"/>
                  </a:cubicBezTo>
                  <a:cubicBezTo>
                    <a:pt x="108" y="160"/>
                    <a:pt x="98" y="174"/>
                    <a:pt x="87" y="188"/>
                  </a:cubicBezTo>
                  <a:cubicBezTo>
                    <a:pt x="87" y="189"/>
                    <a:pt x="86" y="189"/>
                    <a:pt x="86" y="190"/>
                  </a:cubicBezTo>
                  <a:cubicBezTo>
                    <a:pt x="81" y="185"/>
                    <a:pt x="77" y="181"/>
                    <a:pt x="73" y="176"/>
                  </a:cubicBezTo>
                  <a:cubicBezTo>
                    <a:pt x="70" y="173"/>
                    <a:pt x="69" y="170"/>
                    <a:pt x="69" y="166"/>
                  </a:cubicBezTo>
                  <a:cubicBezTo>
                    <a:pt x="68" y="164"/>
                    <a:pt x="68" y="161"/>
                    <a:pt x="67" y="159"/>
                  </a:cubicBezTo>
                  <a:cubicBezTo>
                    <a:pt x="58" y="138"/>
                    <a:pt x="57" y="117"/>
                    <a:pt x="63" y="95"/>
                  </a:cubicBezTo>
                  <a:cubicBezTo>
                    <a:pt x="67" y="84"/>
                    <a:pt x="67" y="74"/>
                    <a:pt x="66" y="63"/>
                  </a:cubicBezTo>
                  <a:cubicBezTo>
                    <a:pt x="66" y="60"/>
                    <a:pt x="66" y="57"/>
                    <a:pt x="66" y="54"/>
                  </a:cubicBezTo>
                  <a:cubicBezTo>
                    <a:pt x="66" y="50"/>
                    <a:pt x="68" y="47"/>
                    <a:pt x="72" y="47"/>
                  </a:cubicBezTo>
                  <a:cubicBezTo>
                    <a:pt x="75" y="46"/>
                    <a:pt x="78" y="47"/>
                    <a:pt x="80" y="48"/>
                  </a:cubicBezTo>
                  <a:cubicBezTo>
                    <a:pt x="83" y="50"/>
                    <a:pt x="85" y="52"/>
                    <a:pt x="88" y="55"/>
                  </a:cubicBezTo>
                  <a:cubicBezTo>
                    <a:pt x="90" y="57"/>
                    <a:pt x="91" y="59"/>
                    <a:pt x="93" y="61"/>
                  </a:cubicBezTo>
                  <a:cubicBezTo>
                    <a:pt x="99" y="66"/>
                    <a:pt x="103" y="67"/>
                    <a:pt x="109" y="63"/>
                  </a:cubicBezTo>
                  <a:cubicBezTo>
                    <a:pt x="117" y="58"/>
                    <a:pt x="125" y="53"/>
                    <a:pt x="133" y="48"/>
                  </a:cubicBezTo>
                  <a:cubicBezTo>
                    <a:pt x="142" y="41"/>
                    <a:pt x="151" y="35"/>
                    <a:pt x="160" y="28"/>
                  </a:cubicBezTo>
                  <a:cubicBezTo>
                    <a:pt x="163" y="25"/>
                    <a:pt x="167" y="24"/>
                    <a:pt x="171" y="23"/>
                  </a:cubicBezTo>
                  <a:cubicBezTo>
                    <a:pt x="177" y="23"/>
                    <a:pt x="182" y="20"/>
                    <a:pt x="187" y="16"/>
                  </a:cubicBezTo>
                  <a:cubicBezTo>
                    <a:pt x="196" y="6"/>
                    <a:pt x="208" y="2"/>
                    <a:pt x="221" y="1"/>
                  </a:cubicBezTo>
                  <a:cubicBezTo>
                    <a:pt x="233" y="0"/>
                    <a:pt x="246" y="0"/>
                    <a:pt x="258" y="4"/>
                  </a:cubicBezTo>
                  <a:cubicBezTo>
                    <a:pt x="261" y="5"/>
                    <a:pt x="264" y="7"/>
                    <a:pt x="267" y="9"/>
                  </a:cubicBezTo>
                  <a:cubicBezTo>
                    <a:pt x="270" y="10"/>
                    <a:pt x="271" y="13"/>
                    <a:pt x="271" y="16"/>
                  </a:cubicBezTo>
                  <a:cubicBezTo>
                    <a:pt x="271" y="18"/>
                    <a:pt x="271" y="19"/>
                    <a:pt x="269" y="21"/>
                  </a:cubicBezTo>
                  <a:cubicBezTo>
                    <a:pt x="262" y="26"/>
                    <a:pt x="255" y="31"/>
                    <a:pt x="248" y="37"/>
                  </a:cubicBezTo>
                  <a:cubicBezTo>
                    <a:pt x="240" y="43"/>
                    <a:pt x="232" y="50"/>
                    <a:pt x="226" y="58"/>
                  </a:cubicBezTo>
                  <a:cubicBezTo>
                    <a:pt x="223" y="62"/>
                    <a:pt x="219" y="65"/>
                    <a:pt x="215" y="67"/>
                  </a:cubicBezTo>
                  <a:cubicBezTo>
                    <a:pt x="213" y="68"/>
                    <a:pt x="212" y="69"/>
                    <a:pt x="211" y="70"/>
                  </a:cubicBezTo>
                  <a:cubicBezTo>
                    <a:pt x="202" y="79"/>
                    <a:pt x="194" y="87"/>
                    <a:pt x="186" y="95"/>
                  </a:cubicBezTo>
                  <a:cubicBezTo>
                    <a:pt x="184" y="97"/>
                    <a:pt x="183" y="99"/>
                    <a:pt x="18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E0263BCC-C484-C515-1305-9B576444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222" y="3099837"/>
              <a:ext cx="797747" cy="506201"/>
            </a:xfrm>
            <a:custGeom>
              <a:avLst/>
              <a:gdLst>
                <a:gd name="T0" fmla="*/ 16 w 280"/>
                <a:gd name="T1" fmla="*/ 133 h 178"/>
                <a:gd name="T2" fmla="*/ 14 w 280"/>
                <a:gd name="T3" fmla="*/ 124 h 178"/>
                <a:gd name="T4" fmla="*/ 2 w 280"/>
                <a:gd name="T5" fmla="*/ 103 h 178"/>
                <a:gd name="T6" fmla="*/ 6 w 280"/>
                <a:gd name="T7" fmla="*/ 81 h 178"/>
                <a:gd name="T8" fmla="*/ 16 w 280"/>
                <a:gd name="T9" fmla="*/ 77 h 178"/>
                <a:gd name="T10" fmla="*/ 22 w 280"/>
                <a:gd name="T11" fmla="*/ 77 h 178"/>
                <a:gd name="T12" fmla="*/ 40 w 280"/>
                <a:gd name="T13" fmla="*/ 71 h 178"/>
                <a:gd name="T14" fmla="*/ 54 w 280"/>
                <a:gd name="T15" fmla="*/ 64 h 178"/>
                <a:gd name="T16" fmla="*/ 63 w 280"/>
                <a:gd name="T17" fmla="*/ 61 h 178"/>
                <a:gd name="T18" fmla="*/ 144 w 280"/>
                <a:gd name="T19" fmla="*/ 25 h 178"/>
                <a:gd name="T20" fmla="*/ 169 w 280"/>
                <a:gd name="T21" fmla="*/ 16 h 178"/>
                <a:gd name="T22" fmla="*/ 186 w 280"/>
                <a:gd name="T23" fmla="*/ 13 h 178"/>
                <a:gd name="T24" fmla="*/ 209 w 280"/>
                <a:gd name="T25" fmla="*/ 9 h 178"/>
                <a:gd name="T26" fmla="*/ 224 w 280"/>
                <a:gd name="T27" fmla="*/ 3 h 178"/>
                <a:gd name="T28" fmla="*/ 233 w 280"/>
                <a:gd name="T29" fmla="*/ 0 h 178"/>
                <a:gd name="T30" fmla="*/ 265 w 280"/>
                <a:gd name="T31" fmla="*/ 5 h 178"/>
                <a:gd name="T32" fmla="*/ 274 w 280"/>
                <a:gd name="T33" fmla="*/ 29 h 178"/>
                <a:gd name="T34" fmla="*/ 256 w 280"/>
                <a:gd name="T35" fmla="*/ 50 h 178"/>
                <a:gd name="T36" fmla="*/ 245 w 280"/>
                <a:gd name="T37" fmla="*/ 53 h 178"/>
                <a:gd name="T38" fmla="*/ 220 w 280"/>
                <a:gd name="T39" fmla="*/ 56 h 178"/>
                <a:gd name="T40" fmla="*/ 213 w 280"/>
                <a:gd name="T41" fmla="*/ 58 h 178"/>
                <a:gd name="T42" fmla="*/ 208 w 280"/>
                <a:gd name="T43" fmla="*/ 67 h 178"/>
                <a:gd name="T44" fmla="*/ 210 w 280"/>
                <a:gd name="T45" fmla="*/ 76 h 178"/>
                <a:gd name="T46" fmla="*/ 218 w 280"/>
                <a:gd name="T47" fmla="*/ 92 h 178"/>
                <a:gd name="T48" fmla="*/ 224 w 280"/>
                <a:gd name="T49" fmla="*/ 115 h 178"/>
                <a:gd name="T50" fmla="*/ 220 w 280"/>
                <a:gd name="T51" fmla="*/ 146 h 178"/>
                <a:gd name="T52" fmla="*/ 197 w 280"/>
                <a:gd name="T53" fmla="*/ 163 h 178"/>
                <a:gd name="T54" fmla="*/ 189 w 280"/>
                <a:gd name="T55" fmla="*/ 163 h 178"/>
                <a:gd name="T56" fmla="*/ 181 w 280"/>
                <a:gd name="T57" fmla="*/ 167 h 178"/>
                <a:gd name="T58" fmla="*/ 178 w 280"/>
                <a:gd name="T59" fmla="*/ 170 h 178"/>
                <a:gd name="T60" fmla="*/ 156 w 280"/>
                <a:gd name="T61" fmla="*/ 175 h 178"/>
                <a:gd name="T62" fmla="*/ 140 w 280"/>
                <a:gd name="T63" fmla="*/ 166 h 178"/>
                <a:gd name="T64" fmla="*/ 126 w 280"/>
                <a:gd name="T65" fmla="*/ 162 h 178"/>
                <a:gd name="T66" fmla="*/ 119 w 280"/>
                <a:gd name="T67" fmla="*/ 160 h 178"/>
                <a:gd name="T68" fmla="*/ 113 w 280"/>
                <a:gd name="T69" fmla="*/ 150 h 178"/>
                <a:gd name="T70" fmla="*/ 115 w 280"/>
                <a:gd name="T71" fmla="*/ 147 h 178"/>
                <a:gd name="T72" fmla="*/ 122 w 280"/>
                <a:gd name="T73" fmla="*/ 147 h 178"/>
                <a:gd name="T74" fmla="*/ 166 w 280"/>
                <a:gd name="T75" fmla="*/ 141 h 178"/>
                <a:gd name="T76" fmla="*/ 185 w 280"/>
                <a:gd name="T77" fmla="*/ 129 h 178"/>
                <a:gd name="T78" fmla="*/ 188 w 280"/>
                <a:gd name="T79" fmla="*/ 120 h 178"/>
                <a:gd name="T80" fmla="*/ 185 w 280"/>
                <a:gd name="T81" fmla="*/ 92 h 178"/>
                <a:gd name="T82" fmla="*/ 184 w 280"/>
                <a:gd name="T83" fmla="*/ 77 h 178"/>
                <a:gd name="T84" fmla="*/ 179 w 280"/>
                <a:gd name="T85" fmla="*/ 71 h 178"/>
                <a:gd name="T86" fmla="*/ 163 w 280"/>
                <a:gd name="T87" fmla="*/ 75 h 178"/>
                <a:gd name="T88" fmla="*/ 158 w 280"/>
                <a:gd name="T89" fmla="*/ 79 h 178"/>
                <a:gd name="T90" fmla="*/ 145 w 280"/>
                <a:gd name="T91" fmla="*/ 82 h 178"/>
                <a:gd name="T92" fmla="*/ 116 w 280"/>
                <a:gd name="T93" fmla="*/ 91 h 178"/>
                <a:gd name="T94" fmla="*/ 80 w 280"/>
                <a:gd name="T95" fmla="*/ 118 h 178"/>
                <a:gd name="T96" fmla="*/ 52 w 280"/>
                <a:gd name="T97" fmla="*/ 135 h 178"/>
                <a:gd name="T98" fmla="*/ 22 w 280"/>
                <a:gd name="T99" fmla="*/ 136 h 178"/>
                <a:gd name="T100" fmla="*/ 18 w 280"/>
                <a:gd name="T101" fmla="*/ 134 h 178"/>
                <a:gd name="T102" fmla="*/ 16 w 280"/>
                <a:gd name="T103" fmla="*/ 1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0" h="178">
                  <a:moveTo>
                    <a:pt x="16" y="133"/>
                  </a:moveTo>
                  <a:cubicBezTo>
                    <a:pt x="18" y="129"/>
                    <a:pt x="16" y="127"/>
                    <a:pt x="14" y="124"/>
                  </a:cubicBezTo>
                  <a:cubicBezTo>
                    <a:pt x="9" y="118"/>
                    <a:pt x="5" y="111"/>
                    <a:pt x="2" y="103"/>
                  </a:cubicBezTo>
                  <a:cubicBezTo>
                    <a:pt x="0" y="95"/>
                    <a:pt x="1" y="88"/>
                    <a:pt x="6" y="81"/>
                  </a:cubicBezTo>
                  <a:cubicBezTo>
                    <a:pt x="9" y="78"/>
                    <a:pt x="12" y="76"/>
                    <a:pt x="16" y="77"/>
                  </a:cubicBezTo>
                  <a:cubicBezTo>
                    <a:pt x="18" y="77"/>
                    <a:pt x="20" y="76"/>
                    <a:pt x="22" y="77"/>
                  </a:cubicBezTo>
                  <a:cubicBezTo>
                    <a:pt x="29" y="79"/>
                    <a:pt x="36" y="76"/>
                    <a:pt x="40" y="71"/>
                  </a:cubicBezTo>
                  <a:cubicBezTo>
                    <a:pt x="44" y="67"/>
                    <a:pt x="49" y="65"/>
                    <a:pt x="54" y="64"/>
                  </a:cubicBezTo>
                  <a:cubicBezTo>
                    <a:pt x="57" y="64"/>
                    <a:pt x="60" y="62"/>
                    <a:pt x="63" y="61"/>
                  </a:cubicBezTo>
                  <a:cubicBezTo>
                    <a:pt x="89" y="47"/>
                    <a:pt x="116" y="35"/>
                    <a:pt x="144" y="25"/>
                  </a:cubicBezTo>
                  <a:cubicBezTo>
                    <a:pt x="152" y="22"/>
                    <a:pt x="161" y="19"/>
                    <a:pt x="169" y="16"/>
                  </a:cubicBezTo>
                  <a:cubicBezTo>
                    <a:pt x="174" y="14"/>
                    <a:pt x="180" y="14"/>
                    <a:pt x="186" y="13"/>
                  </a:cubicBezTo>
                  <a:cubicBezTo>
                    <a:pt x="194" y="12"/>
                    <a:pt x="201" y="11"/>
                    <a:pt x="209" y="9"/>
                  </a:cubicBezTo>
                  <a:cubicBezTo>
                    <a:pt x="214" y="8"/>
                    <a:pt x="219" y="5"/>
                    <a:pt x="224" y="3"/>
                  </a:cubicBezTo>
                  <a:cubicBezTo>
                    <a:pt x="227" y="1"/>
                    <a:pt x="230" y="0"/>
                    <a:pt x="233" y="0"/>
                  </a:cubicBezTo>
                  <a:cubicBezTo>
                    <a:pt x="244" y="0"/>
                    <a:pt x="255" y="1"/>
                    <a:pt x="265" y="5"/>
                  </a:cubicBezTo>
                  <a:cubicBezTo>
                    <a:pt x="276" y="9"/>
                    <a:pt x="280" y="19"/>
                    <a:pt x="274" y="29"/>
                  </a:cubicBezTo>
                  <a:cubicBezTo>
                    <a:pt x="270" y="38"/>
                    <a:pt x="263" y="45"/>
                    <a:pt x="256" y="50"/>
                  </a:cubicBezTo>
                  <a:cubicBezTo>
                    <a:pt x="252" y="53"/>
                    <a:pt x="249" y="53"/>
                    <a:pt x="245" y="53"/>
                  </a:cubicBezTo>
                  <a:cubicBezTo>
                    <a:pt x="236" y="54"/>
                    <a:pt x="228" y="55"/>
                    <a:pt x="220" y="56"/>
                  </a:cubicBezTo>
                  <a:cubicBezTo>
                    <a:pt x="218" y="57"/>
                    <a:pt x="215" y="57"/>
                    <a:pt x="213" y="58"/>
                  </a:cubicBezTo>
                  <a:cubicBezTo>
                    <a:pt x="209" y="60"/>
                    <a:pt x="208" y="63"/>
                    <a:pt x="208" y="67"/>
                  </a:cubicBezTo>
                  <a:cubicBezTo>
                    <a:pt x="208" y="70"/>
                    <a:pt x="209" y="73"/>
                    <a:pt x="210" y="76"/>
                  </a:cubicBezTo>
                  <a:cubicBezTo>
                    <a:pt x="213" y="82"/>
                    <a:pt x="215" y="87"/>
                    <a:pt x="218" y="92"/>
                  </a:cubicBezTo>
                  <a:cubicBezTo>
                    <a:pt x="221" y="100"/>
                    <a:pt x="224" y="107"/>
                    <a:pt x="224" y="115"/>
                  </a:cubicBezTo>
                  <a:cubicBezTo>
                    <a:pt x="224" y="126"/>
                    <a:pt x="223" y="136"/>
                    <a:pt x="220" y="146"/>
                  </a:cubicBezTo>
                  <a:cubicBezTo>
                    <a:pt x="216" y="157"/>
                    <a:pt x="209" y="162"/>
                    <a:pt x="197" y="163"/>
                  </a:cubicBezTo>
                  <a:cubicBezTo>
                    <a:pt x="194" y="163"/>
                    <a:pt x="192" y="163"/>
                    <a:pt x="189" y="163"/>
                  </a:cubicBezTo>
                  <a:cubicBezTo>
                    <a:pt x="186" y="163"/>
                    <a:pt x="183" y="163"/>
                    <a:pt x="181" y="167"/>
                  </a:cubicBezTo>
                  <a:cubicBezTo>
                    <a:pt x="180" y="168"/>
                    <a:pt x="179" y="169"/>
                    <a:pt x="178" y="170"/>
                  </a:cubicBezTo>
                  <a:cubicBezTo>
                    <a:pt x="171" y="176"/>
                    <a:pt x="164" y="178"/>
                    <a:pt x="156" y="175"/>
                  </a:cubicBezTo>
                  <a:cubicBezTo>
                    <a:pt x="151" y="172"/>
                    <a:pt x="145" y="169"/>
                    <a:pt x="140" y="166"/>
                  </a:cubicBezTo>
                  <a:cubicBezTo>
                    <a:pt x="136" y="163"/>
                    <a:pt x="132" y="162"/>
                    <a:pt x="126" y="162"/>
                  </a:cubicBezTo>
                  <a:cubicBezTo>
                    <a:pt x="124" y="162"/>
                    <a:pt x="121" y="163"/>
                    <a:pt x="119" y="160"/>
                  </a:cubicBezTo>
                  <a:cubicBezTo>
                    <a:pt x="116" y="157"/>
                    <a:pt x="114" y="154"/>
                    <a:pt x="113" y="150"/>
                  </a:cubicBezTo>
                  <a:cubicBezTo>
                    <a:pt x="112" y="148"/>
                    <a:pt x="113" y="147"/>
                    <a:pt x="115" y="147"/>
                  </a:cubicBezTo>
                  <a:cubicBezTo>
                    <a:pt x="117" y="147"/>
                    <a:pt x="120" y="147"/>
                    <a:pt x="122" y="147"/>
                  </a:cubicBezTo>
                  <a:cubicBezTo>
                    <a:pt x="137" y="148"/>
                    <a:pt x="152" y="146"/>
                    <a:pt x="166" y="141"/>
                  </a:cubicBezTo>
                  <a:cubicBezTo>
                    <a:pt x="173" y="138"/>
                    <a:pt x="179" y="134"/>
                    <a:pt x="185" y="129"/>
                  </a:cubicBezTo>
                  <a:cubicBezTo>
                    <a:pt x="188" y="126"/>
                    <a:pt x="189" y="123"/>
                    <a:pt x="188" y="120"/>
                  </a:cubicBezTo>
                  <a:cubicBezTo>
                    <a:pt x="187" y="111"/>
                    <a:pt x="186" y="102"/>
                    <a:pt x="185" y="92"/>
                  </a:cubicBezTo>
                  <a:cubicBezTo>
                    <a:pt x="184" y="87"/>
                    <a:pt x="184" y="82"/>
                    <a:pt x="184" y="77"/>
                  </a:cubicBezTo>
                  <a:cubicBezTo>
                    <a:pt x="184" y="73"/>
                    <a:pt x="183" y="71"/>
                    <a:pt x="179" y="71"/>
                  </a:cubicBezTo>
                  <a:cubicBezTo>
                    <a:pt x="173" y="70"/>
                    <a:pt x="168" y="70"/>
                    <a:pt x="163" y="75"/>
                  </a:cubicBezTo>
                  <a:cubicBezTo>
                    <a:pt x="162" y="76"/>
                    <a:pt x="160" y="77"/>
                    <a:pt x="158" y="79"/>
                  </a:cubicBezTo>
                  <a:cubicBezTo>
                    <a:pt x="154" y="81"/>
                    <a:pt x="150" y="83"/>
                    <a:pt x="145" y="82"/>
                  </a:cubicBezTo>
                  <a:cubicBezTo>
                    <a:pt x="134" y="82"/>
                    <a:pt x="124" y="85"/>
                    <a:pt x="116" y="91"/>
                  </a:cubicBezTo>
                  <a:cubicBezTo>
                    <a:pt x="104" y="100"/>
                    <a:pt x="92" y="109"/>
                    <a:pt x="80" y="118"/>
                  </a:cubicBezTo>
                  <a:cubicBezTo>
                    <a:pt x="71" y="124"/>
                    <a:pt x="62" y="131"/>
                    <a:pt x="52" y="135"/>
                  </a:cubicBezTo>
                  <a:cubicBezTo>
                    <a:pt x="42" y="139"/>
                    <a:pt x="32" y="140"/>
                    <a:pt x="22" y="136"/>
                  </a:cubicBezTo>
                  <a:cubicBezTo>
                    <a:pt x="20" y="136"/>
                    <a:pt x="19" y="135"/>
                    <a:pt x="18" y="134"/>
                  </a:cubicBezTo>
                  <a:cubicBezTo>
                    <a:pt x="17" y="134"/>
                    <a:pt x="17" y="134"/>
                    <a:pt x="16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722BA2EC-404B-413B-D4A4-6A4512C98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140" y="2449465"/>
              <a:ext cx="605519" cy="323584"/>
            </a:xfrm>
            <a:custGeom>
              <a:avLst/>
              <a:gdLst>
                <a:gd name="T0" fmla="*/ 197 w 212"/>
                <a:gd name="T1" fmla="*/ 0 h 114"/>
                <a:gd name="T2" fmla="*/ 205 w 212"/>
                <a:gd name="T3" fmla="*/ 0 h 114"/>
                <a:gd name="T4" fmla="*/ 211 w 212"/>
                <a:gd name="T5" fmla="*/ 9 h 114"/>
                <a:gd name="T6" fmla="*/ 191 w 212"/>
                <a:gd name="T7" fmla="*/ 29 h 114"/>
                <a:gd name="T8" fmla="*/ 187 w 212"/>
                <a:gd name="T9" fmla="*/ 29 h 114"/>
                <a:gd name="T10" fmla="*/ 174 w 212"/>
                <a:gd name="T11" fmla="*/ 33 h 114"/>
                <a:gd name="T12" fmla="*/ 132 w 212"/>
                <a:gd name="T13" fmla="*/ 67 h 114"/>
                <a:gd name="T14" fmla="*/ 109 w 212"/>
                <a:gd name="T15" fmla="*/ 91 h 114"/>
                <a:gd name="T16" fmla="*/ 71 w 212"/>
                <a:gd name="T17" fmla="*/ 112 h 114"/>
                <a:gd name="T18" fmla="*/ 40 w 212"/>
                <a:gd name="T19" fmla="*/ 108 h 114"/>
                <a:gd name="T20" fmla="*/ 9 w 212"/>
                <a:gd name="T21" fmla="*/ 90 h 114"/>
                <a:gd name="T22" fmla="*/ 8 w 212"/>
                <a:gd name="T23" fmla="*/ 89 h 114"/>
                <a:gd name="T24" fmla="*/ 11 w 212"/>
                <a:gd name="T25" fmla="*/ 64 h 114"/>
                <a:gd name="T26" fmla="*/ 15 w 212"/>
                <a:gd name="T27" fmla="*/ 62 h 114"/>
                <a:gd name="T28" fmla="*/ 114 w 212"/>
                <a:gd name="T29" fmla="*/ 23 h 114"/>
                <a:gd name="T30" fmla="*/ 130 w 212"/>
                <a:gd name="T31" fmla="*/ 18 h 114"/>
                <a:gd name="T32" fmla="*/ 164 w 212"/>
                <a:gd name="T33" fmla="*/ 7 h 114"/>
                <a:gd name="T34" fmla="*/ 197 w 212"/>
                <a:gd name="T3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2" h="114">
                  <a:moveTo>
                    <a:pt x="197" y="0"/>
                  </a:moveTo>
                  <a:cubicBezTo>
                    <a:pt x="199" y="0"/>
                    <a:pt x="202" y="0"/>
                    <a:pt x="205" y="0"/>
                  </a:cubicBezTo>
                  <a:cubicBezTo>
                    <a:pt x="209" y="1"/>
                    <a:pt x="212" y="5"/>
                    <a:pt x="211" y="9"/>
                  </a:cubicBezTo>
                  <a:cubicBezTo>
                    <a:pt x="207" y="18"/>
                    <a:pt x="200" y="25"/>
                    <a:pt x="191" y="29"/>
                  </a:cubicBezTo>
                  <a:cubicBezTo>
                    <a:pt x="189" y="29"/>
                    <a:pt x="188" y="29"/>
                    <a:pt x="187" y="29"/>
                  </a:cubicBezTo>
                  <a:cubicBezTo>
                    <a:pt x="182" y="28"/>
                    <a:pt x="178" y="30"/>
                    <a:pt x="174" y="33"/>
                  </a:cubicBezTo>
                  <a:cubicBezTo>
                    <a:pt x="158" y="43"/>
                    <a:pt x="144" y="54"/>
                    <a:pt x="132" y="67"/>
                  </a:cubicBezTo>
                  <a:cubicBezTo>
                    <a:pt x="124" y="75"/>
                    <a:pt x="116" y="83"/>
                    <a:pt x="109" y="91"/>
                  </a:cubicBezTo>
                  <a:cubicBezTo>
                    <a:pt x="99" y="102"/>
                    <a:pt x="86" y="110"/>
                    <a:pt x="71" y="112"/>
                  </a:cubicBezTo>
                  <a:cubicBezTo>
                    <a:pt x="61" y="114"/>
                    <a:pt x="50" y="112"/>
                    <a:pt x="40" y="108"/>
                  </a:cubicBezTo>
                  <a:cubicBezTo>
                    <a:pt x="29" y="104"/>
                    <a:pt x="19" y="98"/>
                    <a:pt x="9" y="90"/>
                  </a:cubicBezTo>
                  <a:cubicBezTo>
                    <a:pt x="9" y="90"/>
                    <a:pt x="9" y="89"/>
                    <a:pt x="8" y="89"/>
                  </a:cubicBezTo>
                  <a:cubicBezTo>
                    <a:pt x="0" y="81"/>
                    <a:pt x="2" y="70"/>
                    <a:pt x="11" y="64"/>
                  </a:cubicBezTo>
                  <a:cubicBezTo>
                    <a:pt x="12" y="63"/>
                    <a:pt x="14" y="63"/>
                    <a:pt x="15" y="62"/>
                  </a:cubicBezTo>
                  <a:cubicBezTo>
                    <a:pt x="48" y="49"/>
                    <a:pt x="81" y="36"/>
                    <a:pt x="114" y="23"/>
                  </a:cubicBezTo>
                  <a:cubicBezTo>
                    <a:pt x="119" y="21"/>
                    <a:pt x="125" y="19"/>
                    <a:pt x="130" y="18"/>
                  </a:cubicBezTo>
                  <a:cubicBezTo>
                    <a:pt x="142" y="15"/>
                    <a:pt x="153" y="12"/>
                    <a:pt x="164" y="7"/>
                  </a:cubicBezTo>
                  <a:cubicBezTo>
                    <a:pt x="175" y="2"/>
                    <a:pt x="186" y="0"/>
                    <a:pt x="1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8CBE23F6-6659-0B11-3CB5-ADB1ADE34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776" y="2048989"/>
              <a:ext cx="323584" cy="358826"/>
            </a:xfrm>
            <a:custGeom>
              <a:avLst/>
              <a:gdLst>
                <a:gd name="T0" fmla="*/ 114 w 114"/>
                <a:gd name="T1" fmla="*/ 70 h 126"/>
                <a:gd name="T2" fmla="*/ 101 w 114"/>
                <a:gd name="T3" fmla="*/ 91 h 126"/>
                <a:gd name="T4" fmla="*/ 78 w 114"/>
                <a:gd name="T5" fmla="*/ 97 h 126"/>
                <a:gd name="T6" fmla="*/ 58 w 114"/>
                <a:gd name="T7" fmla="*/ 106 h 126"/>
                <a:gd name="T8" fmla="*/ 40 w 114"/>
                <a:gd name="T9" fmla="*/ 121 h 126"/>
                <a:gd name="T10" fmla="*/ 31 w 114"/>
                <a:gd name="T11" fmla="*/ 125 h 126"/>
                <a:gd name="T12" fmla="*/ 23 w 114"/>
                <a:gd name="T13" fmla="*/ 122 h 126"/>
                <a:gd name="T14" fmla="*/ 23 w 114"/>
                <a:gd name="T15" fmla="*/ 112 h 126"/>
                <a:gd name="T16" fmla="*/ 26 w 114"/>
                <a:gd name="T17" fmla="*/ 68 h 126"/>
                <a:gd name="T18" fmla="*/ 16 w 114"/>
                <a:gd name="T19" fmla="*/ 50 h 126"/>
                <a:gd name="T20" fmla="*/ 11 w 114"/>
                <a:gd name="T21" fmla="*/ 39 h 126"/>
                <a:gd name="T22" fmla="*/ 3 w 114"/>
                <a:gd name="T23" fmla="*/ 21 h 126"/>
                <a:gd name="T24" fmla="*/ 3 w 114"/>
                <a:gd name="T25" fmla="*/ 6 h 126"/>
                <a:gd name="T26" fmla="*/ 12 w 114"/>
                <a:gd name="T27" fmla="*/ 0 h 126"/>
                <a:gd name="T28" fmla="*/ 18 w 114"/>
                <a:gd name="T29" fmla="*/ 1 h 126"/>
                <a:gd name="T30" fmla="*/ 50 w 114"/>
                <a:gd name="T31" fmla="*/ 12 h 126"/>
                <a:gd name="T32" fmla="*/ 86 w 114"/>
                <a:gd name="T33" fmla="*/ 31 h 126"/>
                <a:gd name="T34" fmla="*/ 106 w 114"/>
                <a:gd name="T35" fmla="*/ 48 h 126"/>
                <a:gd name="T36" fmla="*/ 114 w 114"/>
                <a:gd name="T37" fmla="*/ 7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26">
                  <a:moveTo>
                    <a:pt x="114" y="70"/>
                  </a:moveTo>
                  <a:cubicBezTo>
                    <a:pt x="114" y="79"/>
                    <a:pt x="109" y="86"/>
                    <a:pt x="101" y="91"/>
                  </a:cubicBezTo>
                  <a:cubicBezTo>
                    <a:pt x="94" y="95"/>
                    <a:pt x="86" y="97"/>
                    <a:pt x="78" y="97"/>
                  </a:cubicBezTo>
                  <a:cubicBezTo>
                    <a:pt x="64" y="97"/>
                    <a:pt x="66" y="98"/>
                    <a:pt x="58" y="106"/>
                  </a:cubicBezTo>
                  <a:cubicBezTo>
                    <a:pt x="52" y="111"/>
                    <a:pt x="46" y="116"/>
                    <a:pt x="40" y="121"/>
                  </a:cubicBezTo>
                  <a:cubicBezTo>
                    <a:pt x="38" y="123"/>
                    <a:pt x="35" y="124"/>
                    <a:pt x="31" y="125"/>
                  </a:cubicBezTo>
                  <a:cubicBezTo>
                    <a:pt x="28" y="126"/>
                    <a:pt x="25" y="125"/>
                    <a:pt x="23" y="122"/>
                  </a:cubicBezTo>
                  <a:cubicBezTo>
                    <a:pt x="22" y="118"/>
                    <a:pt x="21" y="115"/>
                    <a:pt x="23" y="112"/>
                  </a:cubicBezTo>
                  <a:cubicBezTo>
                    <a:pt x="33" y="98"/>
                    <a:pt x="33" y="83"/>
                    <a:pt x="26" y="68"/>
                  </a:cubicBezTo>
                  <a:cubicBezTo>
                    <a:pt x="23" y="61"/>
                    <a:pt x="19" y="56"/>
                    <a:pt x="16" y="50"/>
                  </a:cubicBezTo>
                  <a:cubicBezTo>
                    <a:pt x="14" y="46"/>
                    <a:pt x="12" y="43"/>
                    <a:pt x="11" y="39"/>
                  </a:cubicBezTo>
                  <a:cubicBezTo>
                    <a:pt x="9" y="33"/>
                    <a:pt x="7" y="27"/>
                    <a:pt x="3" y="21"/>
                  </a:cubicBezTo>
                  <a:cubicBezTo>
                    <a:pt x="0" y="17"/>
                    <a:pt x="0" y="12"/>
                    <a:pt x="3" y="6"/>
                  </a:cubicBezTo>
                  <a:cubicBezTo>
                    <a:pt x="5" y="2"/>
                    <a:pt x="8" y="0"/>
                    <a:pt x="12" y="0"/>
                  </a:cubicBezTo>
                  <a:cubicBezTo>
                    <a:pt x="14" y="0"/>
                    <a:pt x="16" y="1"/>
                    <a:pt x="18" y="1"/>
                  </a:cubicBezTo>
                  <a:cubicBezTo>
                    <a:pt x="29" y="3"/>
                    <a:pt x="40" y="7"/>
                    <a:pt x="50" y="12"/>
                  </a:cubicBezTo>
                  <a:cubicBezTo>
                    <a:pt x="62" y="19"/>
                    <a:pt x="74" y="25"/>
                    <a:pt x="86" y="31"/>
                  </a:cubicBezTo>
                  <a:cubicBezTo>
                    <a:pt x="94" y="36"/>
                    <a:pt x="101" y="41"/>
                    <a:pt x="106" y="48"/>
                  </a:cubicBezTo>
                  <a:cubicBezTo>
                    <a:pt x="111" y="54"/>
                    <a:pt x="114" y="61"/>
                    <a:pt x="11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24">
              <a:extLst>
                <a:ext uri="{FF2B5EF4-FFF2-40B4-BE49-F238E27FC236}">
                  <a16:creationId xmlns:a16="http://schemas.microsoft.com/office/drawing/2014/main" id="{036C14BE-F3B1-9969-00DD-7FC73F1F9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909" y="2378981"/>
              <a:ext cx="317177" cy="429310"/>
            </a:xfrm>
            <a:custGeom>
              <a:avLst/>
              <a:gdLst>
                <a:gd name="T0" fmla="*/ 111 w 111"/>
                <a:gd name="T1" fmla="*/ 118 h 150"/>
                <a:gd name="T2" fmla="*/ 108 w 111"/>
                <a:gd name="T3" fmla="*/ 125 h 150"/>
                <a:gd name="T4" fmla="*/ 94 w 111"/>
                <a:gd name="T5" fmla="*/ 142 h 150"/>
                <a:gd name="T6" fmla="*/ 80 w 111"/>
                <a:gd name="T7" fmla="*/ 149 h 150"/>
                <a:gd name="T8" fmla="*/ 72 w 111"/>
                <a:gd name="T9" fmla="*/ 144 h 150"/>
                <a:gd name="T10" fmla="*/ 66 w 111"/>
                <a:gd name="T11" fmla="*/ 117 h 150"/>
                <a:gd name="T12" fmla="*/ 59 w 111"/>
                <a:gd name="T13" fmla="*/ 90 h 150"/>
                <a:gd name="T14" fmla="*/ 50 w 111"/>
                <a:gd name="T15" fmla="*/ 75 h 150"/>
                <a:gd name="T16" fmla="*/ 19 w 111"/>
                <a:gd name="T17" fmla="*/ 40 h 150"/>
                <a:gd name="T18" fmla="*/ 6 w 111"/>
                <a:gd name="T19" fmla="*/ 27 h 150"/>
                <a:gd name="T20" fmla="*/ 0 w 111"/>
                <a:gd name="T21" fmla="*/ 10 h 150"/>
                <a:gd name="T22" fmla="*/ 0 w 111"/>
                <a:gd name="T23" fmla="*/ 8 h 150"/>
                <a:gd name="T24" fmla="*/ 9 w 111"/>
                <a:gd name="T25" fmla="*/ 2 h 150"/>
                <a:gd name="T26" fmla="*/ 18 w 111"/>
                <a:gd name="T27" fmla="*/ 7 h 150"/>
                <a:gd name="T28" fmla="*/ 27 w 111"/>
                <a:gd name="T29" fmla="*/ 15 h 150"/>
                <a:gd name="T30" fmla="*/ 44 w 111"/>
                <a:gd name="T31" fmla="*/ 26 h 150"/>
                <a:gd name="T32" fmla="*/ 85 w 111"/>
                <a:gd name="T33" fmla="*/ 57 h 150"/>
                <a:gd name="T34" fmla="*/ 110 w 111"/>
                <a:gd name="T35" fmla="*/ 114 h 150"/>
                <a:gd name="T36" fmla="*/ 110 w 111"/>
                <a:gd name="T37" fmla="*/ 117 h 150"/>
                <a:gd name="T38" fmla="*/ 111 w 111"/>
                <a:gd name="T39" fmla="*/ 11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" h="150">
                  <a:moveTo>
                    <a:pt x="111" y="118"/>
                  </a:moveTo>
                  <a:cubicBezTo>
                    <a:pt x="110" y="120"/>
                    <a:pt x="109" y="123"/>
                    <a:pt x="108" y="125"/>
                  </a:cubicBezTo>
                  <a:cubicBezTo>
                    <a:pt x="103" y="131"/>
                    <a:pt x="99" y="136"/>
                    <a:pt x="94" y="142"/>
                  </a:cubicBezTo>
                  <a:cubicBezTo>
                    <a:pt x="90" y="146"/>
                    <a:pt x="86" y="148"/>
                    <a:pt x="80" y="149"/>
                  </a:cubicBezTo>
                  <a:cubicBezTo>
                    <a:pt x="75" y="150"/>
                    <a:pt x="73" y="149"/>
                    <a:pt x="72" y="144"/>
                  </a:cubicBezTo>
                  <a:cubicBezTo>
                    <a:pt x="70" y="135"/>
                    <a:pt x="68" y="126"/>
                    <a:pt x="66" y="117"/>
                  </a:cubicBezTo>
                  <a:cubicBezTo>
                    <a:pt x="64" y="108"/>
                    <a:pt x="63" y="99"/>
                    <a:pt x="59" y="90"/>
                  </a:cubicBezTo>
                  <a:cubicBezTo>
                    <a:pt x="57" y="85"/>
                    <a:pt x="54" y="80"/>
                    <a:pt x="50" y="75"/>
                  </a:cubicBezTo>
                  <a:cubicBezTo>
                    <a:pt x="40" y="63"/>
                    <a:pt x="29" y="51"/>
                    <a:pt x="19" y="40"/>
                  </a:cubicBezTo>
                  <a:cubicBezTo>
                    <a:pt x="15" y="35"/>
                    <a:pt x="11" y="31"/>
                    <a:pt x="6" y="27"/>
                  </a:cubicBezTo>
                  <a:cubicBezTo>
                    <a:pt x="1" y="22"/>
                    <a:pt x="0" y="17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2" y="1"/>
                    <a:pt x="3" y="0"/>
                    <a:pt x="9" y="2"/>
                  </a:cubicBezTo>
                  <a:cubicBezTo>
                    <a:pt x="12" y="4"/>
                    <a:pt x="15" y="5"/>
                    <a:pt x="18" y="7"/>
                  </a:cubicBezTo>
                  <a:cubicBezTo>
                    <a:pt x="21" y="10"/>
                    <a:pt x="24" y="12"/>
                    <a:pt x="27" y="15"/>
                  </a:cubicBezTo>
                  <a:cubicBezTo>
                    <a:pt x="32" y="20"/>
                    <a:pt x="38" y="24"/>
                    <a:pt x="44" y="26"/>
                  </a:cubicBezTo>
                  <a:cubicBezTo>
                    <a:pt x="61" y="33"/>
                    <a:pt x="74" y="43"/>
                    <a:pt x="85" y="57"/>
                  </a:cubicBezTo>
                  <a:cubicBezTo>
                    <a:pt x="98" y="73"/>
                    <a:pt x="107" y="92"/>
                    <a:pt x="110" y="114"/>
                  </a:cubicBezTo>
                  <a:cubicBezTo>
                    <a:pt x="110" y="115"/>
                    <a:pt x="110" y="116"/>
                    <a:pt x="110" y="117"/>
                  </a:cubicBezTo>
                  <a:cubicBezTo>
                    <a:pt x="110" y="117"/>
                    <a:pt x="110" y="118"/>
                    <a:pt x="11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2255887B-2CD9-38F6-F19F-835C914BF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2303" y="3189544"/>
              <a:ext cx="230674" cy="281935"/>
            </a:xfrm>
            <a:custGeom>
              <a:avLst/>
              <a:gdLst>
                <a:gd name="T0" fmla="*/ 0 w 81"/>
                <a:gd name="T1" fmla="*/ 18 h 99"/>
                <a:gd name="T2" fmla="*/ 1 w 81"/>
                <a:gd name="T3" fmla="*/ 9 h 99"/>
                <a:gd name="T4" fmla="*/ 11 w 81"/>
                <a:gd name="T5" fmla="*/ 1 h 99"/>
                <a:gd name="T6" fmla="*/ 50 w 81"/>
                <a:gd name="T7" fmla="*/ 12 h 99"/>
                <a:gd name="T8" fmla="*/ 78 w 81"/>
                <a:gd name="T9" fmla="*/ 44 h 99"/>
                <a:gd name="T10" fmla="*/ 80 w 81"/>
                <a:gd name="T11" fmla="*/ 51 h 99"/>
                <a:gd name="T12" fmla="*/ 77 w 81"/>
                <a:gd name="T13" fmla="*/ 79 h 99"/>
                <a:gd name="T14" fmla="*/ 43 w 81"/>
                <a:gd name="T15" fmla="*/ 92 h 99"/>
                <a:gd name="T16" fmla="*/ 30 w 81"/>
                <a:gd name="T17" fmla="*/ 81 h 99"/>
                <a:gd name="T18" fmla="*/ 12 w 81"/>
                <a:gd name="T19" fmla="*/ 60 h 99"/>
                <a:gd name="T20" fmla="*/ 1 w 81"/>
                <a:gd name="T21" fmla="*/ 24 h 99"/>
                <a:gd name="T22" fmla="*/ 1 w 81"/>
                <a:gd name="T23" fmla="*/ 18 h 99"/>
                <a:gd name="T24" fmla="*/ 0 w 81"/>
                <a:gd name="T25" fmla="*/ 1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9">
                  <a:moveTo>
                    <a:pt x="0" y="18"/>
                  </a:moveTo>
                  <a:cubicBezTo>
                    <a:pt x="1" y="15"/>
                    <a:pt x="1" y="12"/>
                    <a:pt x="1" y="9"/>
                  </a:cubicBezTo>
                  <a:cubicBezTo>
                    <a:pt x="2" y="4"/>
                    <a:pt x="5" y="1"/>
                    <a:pt x="11" y="1"/>
                  </a:cubicBezTo>
                  <a:cubicBezTo>
                    <a:pt x="25" y="0"/>
                    <a:pt x="39" y="2"/>
                    <a:pt x="50" y="12"/>
                  </a:cubicBezTo>
                  <a:cubicBezTo>
                    <a:pt x="62" y="21"/>
                    <a:pt x="70" y="32"/>
                    <a:pt x="78" y="44"/>
                  </a:cubicBezTo>
                  <a:cubicBezTo>
                    <a:pt x="79" y="46"/>
                    <a:pt x="80" y="49"/>
                    <a:pt x="80" y="51"/>
                  </a:cubicBezTo>
                  <a:cubicBezTo>
                    <a:pt x="81" y="61"/>
                    <a:pt x="80" y="70"/>
                    <a:pt x="77" y="79"/>
                  </a:cubicBezTo>
                  <a:cubicBezTo>
                    <a:pt x="74" y="89"/>
                    <a:pt x="57" y="99"/>
                    <a:pt x="43" y="92"/>
                  </a:cubicBezTo>
                  <a:cubicBezTo>
                    <a:pt x="38" y="89"/>
                    <a:pt x="33" y="86"/>
                    <a:pt x="30" y="81"/>
                  </a:cubicBezTo>
                  <a:cubicBezTo>
                    <a:pt x="24" y="74"/>
                    <a:pt x="18" y="67"/>
                    <a:pt x="12" y="60"/>
                  </a:cubicBezTo>
                  <a:cubicBezTo>
                    <a:pt x="4" y="49"/>
                    <a:pt x="2" y="37"/>
                    <a:pt x="1" y="24"/>
                  </a:cubicBezTo>
                  <a:cubicBezTo>
                    <a:pt x="1" y="22"/>
                    <a:pt x="1" y="20"/>
                    <a:pt x="1" y="18"/>
                  </a:cubicBezTo>
                  <a:cubicBezTo>
                    <a:pt x="1" y="18"/>
                    <a:pt x="1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C3C574C2-5BE5-7AB5-C6FB-9037E90A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460" y="3122264"/>
              <a:ext cx="246693" cy="285139"/>
            </a:xfrm>
            <a:custGeom>
              <a:avLst/>
              <a:gdLst>
                <a:gd name="T0" fmla="*/ 38 w 87"/>
                <a:gd name="T1" fmla="*/ 100 h 100"/>
                <a:gd name="T2" fmla="*/ 27 w 87"/>
                <a:gd name="T3" fmla="*/ 98 h 100"/>
                <a:gd name="T4" fmla="*/ 22 w 87"/>
                <a:gd name="T5" fmla="*/ 91 h 100"/>
                <a:gd name="T6" fmla="*/ 17 w 87"/>
                <a:gd name="T7" fmla="*/ 65 h 100"/>
                <a:gd name="T8" fmla="*/ 1 w 87"/>
                <a:gd name="T9" fmla="*/ 16 h 100"/>
                <a:gd name="T10" fmla="*/ 0 w 87"/>
                <a:gd name="T11" fmla="*/ 4 h 100"/>
                <a:gd name="T12" fmla="*/ 4 w 87"/>
                <a:gd name="T13" fmla="*/ 0 h 100"/>
                <a:gd name="T14" fmla="*/ 12 w 87"/>
                <a:gd name="T15" fmla="*/ 0 h 100"/>
                <a:gd name="T16" fmla="*/ 20 w 87"/>
                <a:gd name="T17" fmla="*/ 4 h 100"/>
                <a:gd name="T18" fmla="*/ 31 w 87"/>
                <a:gd name="T19" fmla="*/ 12 h 100"/>
                <a:gd name="T20" fmla="*/ 65 w 87"/>
                <a:gd name="T21" fmla="*/ 41 h 100"/>
                <a:gd name="T22" fmla="*/ 78 w 87"/>
                <a:gd name="T23" fmla="*/ 56 h 100"/>
                <a:gd name="T24" fmla="*/ 73 w 87"/>
                <a:gd name="T25" fmla="*/ 87 h 100"/>
                <a:gd name="T26" fmla="*/ 38 w 87"/>
                <a:gd name="T2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100">
                  <a:moveTo>
                    <a:pt x="38" y="100"/>
                  </a:moveTo>
                  <a:cubicBezTo>
                    <a:pt x="34" y="99"/>
                    <a:pt x="31" y="99"/>
                    <a:pt x="27" y="98"/>
                  </a:cubicBezTo>
                  <a:cubicBezTo>
                    <a:pt x="24" y="97"/>
                    <a:pt x="22" y="94"/>
                    <a:pt x="22" y="91"/>
                  </a:cubicBezTo>
                  <a:cubicBezTo>
                    <a:pt x="23" y="81"/>
                    <a:pt x="20" y="73"/>
                    <a:pt x="17" y="65"/>
                  </a:cubicBezTo>
                  <a:cubicBezTo>
                    <a:pt x="11" y="49"/>
                    <a:pt x="4" y="33"/>
                    <a:pt x="1" y="16"/>
                  </a:cubicBezTo>
                  <a:cubicBezTo>
                    <a:pt x="0" y="12"/>
                    <a:pt x="0" y="8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10" y="0"/>
                    <a:pt x="12" y="0"/>
                  </a:cubicBezTo>
                  <a:cubicBezTo>
                    <a:pt x="15" y="1"/>
                    <a:pt x="18" y="2"/>
                    <a:pt x="20" y="4"/>
                  </a:cubicBezTo>
                  <a:cubicBezTo>
                    <a:pt x="24" y="7"/>
                    <a:pt x="28" y="9"/>
                    <a:pt x="31" y="12"/>
                  </a:cubicBezTo>
                  <a:cubicBezTo>
                    <a:pt x="42" y="22"/>
                    <a:pt x="54" y="31"/>
                    <a:pt x="65" y="41"/>
                  </a:cubicBezTo>
                  <a:cubicBezTo>
                    <a:pt x="70" y="45"/>
                    <a:pt x="74" y="51"/>
                    <a:pt x="78" y="56"/>
                  </a:cubicBezTo>
                  <a:cubicBezTo>
                    <a:pt x="87" y="69"/>
                    <a:pt x="85" y="78"/>
                    <a:pt x="73" y="87"/>
                  </a:cubicBezTo>
                  <a:cubicBezTo>
                    <a:pt x="64" y="95"/>
                    <a:pt x="50" y="100"/>
                    <a:pt x="38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29EA26F1-8020-2E0A-9575-5CC101991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298" y="2724992"/>
              <a:ext cx="128152" cy="246693"/>
            </a:xfrm>
            <a:custGeom>
              <a:avLst/>
              <a:gdLst>
                <a:gd name="T0" fmla="*/ 6 w 44"/>
                <a:gd name="T1" fmla="*/ 57 h 87"/>
                <a:gd name="T2" fmla="*/ 2 w 44"/>
                <a:gd name="T3" fmla="*/ 8 h 87"/>
                <a:gd name="T4" fmla="*/ 3 w 44"/>
                <a:gd name="T5" fmla="*/ 2 h 87"/>
                <a:gd name="T6" fmla="*/ 10 w 44"/>
                <a:gd name="T7" fmla="*/ 2 h 87"/>
                <a:gd name="T8" fmla="*/ 15 w 44"/>
                <a:gd name="T9" fmla="*/ 6 h 87"/>
                <a:gd name="T10" fmla="*/ 29 w 44"/>
                <a:gd name="T11" fmla="*/ 22 h 87"/>
                <a:gd name="T12" fmla="*/ 39 w 44"/>
                <a:gd name="T13" fmla="*/ 36 h 87"/>
                <a:gd name="T14" fmla="*/ 43 w 44"/>
                <a:gd name="T15" fmla="*/ 52 h 87"/>
                <a:gd name="T16" fmla="*/ 38 w 44"/>
                <a:gd name="T17" fmla="*/ 74 h 87"/>
                <a:gd name="T18" fmla="*/ 16 w 44"/>
                <a:gd name="T19" fmla="*/ 87 h 87"/>
                <a:gd name="T20" fmla="*/ 8 w 44"/>
                <a:gd name="T21" fmla="*/ 81 h 87"/>
                <a:gd name="T22" fmla="*/ 6 w 44"/>
                <a:gd name="T23" fmla="*/ 65 h 87"/>
                <a:gd name="T24" fmla="*/ 6 w 44"/>
                <a:gd name="T2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7">
                  <a:moveTo>
                    <a:pt x="6" y="57"/>
                  </a:moveTo>
                  <a:cubicBezTo>
                    <a:pt x="7" y="39"/>
                    <a:pt x="5" y="23"/>
                    <a:pt x="2" y="8"/>
                  </a:cubicBezTo>
                  <a:cubicBezTo>
                    <a:pt x="1" y="6"/>
                    <a:pt x="0" y="3"/>
                    <a:pt x="3" y="2"/>
                  </a:cubicBezTo>
                  <a:cubicBezTo>
                    <a:pt x="5" y="0"/>
                    <a:pt x="7" y="0"/>
                    <a:pt x="10" y="2"/>
                  </a:cubicBezTo>
                  <a:cubicBezTo>
                    <a:pt x="12" y="3"/>
                    <a:pt x="14" y="4"/>
                    <a:pt x="15" y="6"/>
                  </a:cubicBezTo>
                  <a:cubicBezTo>
                    <a:pt x="20" y="11"/>
                    <a:pt x="25" y="17"/>
                    <a:pt x="29" y="22"/>
                  </a:cubicBezTo>
                  <a:cubicBezTo>
                    <a:pt x="33" y="27"/>
                    <a:pt x="36" y="32"/>
                    <a:pt x="39" y="36"/>
                  </a:cubicBezTo>
                  <a:cubicBezTo>
                    <a:pt x="42" y="41"/>
                    <a:pt x="44" y="46"/>
                    <a:pt x="43" y="52"/>
                  </a:cubicBezTo>
                  <a:cubicBezTo>
                    <a:pt x="42" y="59"/>
                    <a:pt x="41" y="67"/>
                    <a:pt x="38" y="74"/>
                  </a:cubicBezTo>
                  <a:cubicBezTo>
                    <a:pt x="33" y="83"/>
                    <a:pt x="27" y="87"/>
                    <a:pt x="16" y="87"/>
                  </a:cubicBezTo>
                  <a:cubicBezTo>
                    <a:pt x="12" y="87"/>
                    <a:pt x="10" y="85"/>
                    <a:pt x="8" y="81"/>
                  </a:cubicBezTo>
                  <a:cubicBezTo>
                    <a:pt x="6" y="76"/>
                    <a:pt x="6" y="71"/>
                    <a:pt x="6" y="65"/>
                  </a:cubicBezTo>
                  <a:cubicBezTo>
                    <a:pt x="6" y="62"/>
                    <a:pt x="6" y="59"/>
                    <a:pt x="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DA29777B-4ED0-3205-DC36-97EC4B5C1CEB}"/>
              </a:ext>
            </a:extLst>
          </p:cNvPr>
          <p:cNvSpPr/>
          <p:nvPr/>
        </p:nvSpPr>
        <p:spPr>
          <a:xfrm>
            <a:off x="5775826" y="3784442"/>
            <a:ext cx="665278" cy="45720"/>
          </a:xfrm>
          <a:prstGeom prst="rect">
            <a:avLst/>
          </a:prstGeom>
          <a:solidFill>
            <a:srgbClr val="9A0001"/>
          </a:solidFill>
          <a:ln>
            <a:solidFill>
              <a:srgbClr val="9A000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9A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B416D77-7B99-89BF-51E2-5B01AF7001DD}"/>
              </a:ext>
            </a:extLst>
          </p:cNvPr>
          <p:cNvSpPr/>
          <p:nvPr/>
        </p:nvSpPr>
        <p:spPr>
          <a:xfrm flipV="1">
            <a:off x="0" y="6802310"/>
            <a:ext cx="12192000" cy="6221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73067E-0D9B-E539-C75B-CB3B13EF830C}"/>
              </a:ext>
            </a:extLst>
          </p:cNvPr>
          <p:cNvSpPr/>
          <p:nvPr/>
        </p:nvSpPr>
        <p:spPr>
          <a:xfrm>
            <a:off x="5006477" y="4332299"/>
            <a:ext cx="22252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i="1" dirty="0">
                <a:solidFill>
                  <a:srgbClr val="9A0000"/>
                </a:solidFill>
                <a:latin typeface="Arial"/>
                <a:ea typeface="微软雅黑"/>
              </a:rPr>
              <a:t>Q </a:t>
            </a:r>
            <a:r>
              <a:rPr lang="en-US" altLang="zh-CN" sz="4800" i="1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</a:rPr>
              <a:t>&amp;</a:t>
            </a:r>
            <a:r>
              <a:rPr lang="en-US" altLang="zh-CN" sz="4800" i="1" dirty="0">
                <a:solidFill>
                  <a:srgbClr val="9A0000"/>
                </a:solidFill>
                <a:latin typeface="Arial"/>
                <a:ea typeface="微软雅黑"/>
              </a:rPr>
              <a:t> </a:t>
            </a:r>
            <a:r>
              <a:rPr lang="en-US" altLang="zh-CN" sz="6600" i="1" dirty="0">
                <a:solidFill>
                  <a:srgbClr val="9A0000"/>
                </a:solidFill>
                <a:latin typeface="Arial"/>
                <a:ea typeface="微软雅黑"/>
              </a:rPr>
              <a:t>A</a:t>
            </a:r>
            <a:endParaRPr lang="zh-CN" altLang="en-US" sz="6600" i="1" dirty="0">
              <a:solidFill>
                <a:srgbClr val="9A0000"/>
              </a:solidFill>
              <a:latin typeface="Arial"/>
              <a:ea typeface="微软雅黑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C648E47-E388-BFA7-223A-E934BDE08362}"/>
              </a:ext>
            </a:extLst>
          </p:cNvPr>
          <p:cNvSpPr/>
          <p:nvPr/>
        </p:nvSpPr>
        <p:spPr>
          <a:xfrm>
            <a:off x="3861683" y="2028051"/>
            <a:ext cx="42210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dirty="0">
                <a:solidFill>
                  <a:srgbClr val="9A0000"/>
                </a:solidFill>
                <a:latin typeface="Arial"/>
                <a:ea typeface="微软雅黑"/>
              </a:rPr>
              <a:t>Thanks</a:t>
            </a:r>
            <a:endParaRPr lang="zh-CN" altLang="en-US" sz="9600" dirty="0">
              <a:solidFill>
                <a:srgbClr val="9A0000"/>
              </a:solidFill>
              <a:latin typeface="Arial"/>
              <a:ea typeface="微软雅黑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00123DA1-3B6E-3819-8B4A-F60FD09A3F23}"/>
              </a:ext>
            </a:extLst>
          </p:cNvPr>
          <p:cNvSpPr/>
          <p:nvPr/>
        </p:nvSpPr>
        <p:spPr>
          <a:xfrm>
            <a:off x="1056592" y="6408420"/>
            <a:ext cx="1021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CODEP: Grammatical Seq2Seq Model for General-Purpose Code Generation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8A4A5B5-E5EB-6D51-1E47-76DC2A67DAA7}"/>
              </a:ext>
            </a:extLst>
          </p:cNvPr>
          <p:cNvGrpSpPr/>
          <p:nvPr/>
        </p:nvGrpSpPr>
        <p:grpSpPr>
          <a:xfrm>
            <a:off x="5305148" y="865995"/>
            <a:ext cx="2136277" cy="157242"/>
            <a:chOff x="4616246" y="3878362"/>
            <a:chExt cx="5571416" cy="410087"/>
          </a:xfrm>
          <a:solidFill>
            <a:srgbClr val="000000">
              <a:alpha val="80000"/>
            </a:srgbClr>
          </a:solidFill>
        </p:grpSpPr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D12D355F-B7DC-E52C-0CA9-2F1931BC8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7798" y="3887973"/>
              <a:ext cx="362030" cy="387660"/>
            </a:xfrm>
            <a:custGeom>
              <a:avLst/>
              <a:gdLst>
                <a:gd name="T0" fmla="*/ 34 w 127"/>
                <a:gd name="T1" fmla="*/ 71 h 136"/>
                <a:gd name="T2" fmla="*/ 34 w 127"/>
                <a:gd name="T3" fmla="*/ 81 h 136"/>
                <a:gd name="T4" fmla="*/ 34 w 127"/>
                <a:gd name="T5" fmla="*/ 114 h 136"/>
                <a:gd name="T6" fmla="*/ 35 w 127"/>
                <a:gd name="T7" fmla="*/ 122 h 136"/>
                <a:gd name="T8" fmla="*/ 40 w 127"/>
                <a:gd name="T9" fmla="*/ 127 h 136"/>
                <a:gd name="T10" fmla="*/ 49 w 127"/>
                <a:gd name="T11" fmla="*/ 128 h 136"/>
                <a:gd name="T12" fmla="*/ 49 w 127"/>
                <a:gd name="T13" fmla="*/ 135 h 136"/>
                <a:gd name="T14" fmla="*/ 1 w 127"/>
                <a:gd name="T15" fmla="*/ 135 h 136"/>
                <a:gd name="T16" fmla="*/ 0 w 127"/>
                <a:gd name="T17" fmla="*/ 132 h 136"/>
                <a:gd name="T18" fmla="*/ 0 w 127"/>
                <a:gd name="T19" fmla="*/ 128 h 136"/>
                <a:gd name="T20" fmla="*/ 9 w 127"/>
                <a:gd name="T21" fmla="*/ 127 h 136"/>
                <a:gd name="T22" fmla="*/ 16 w 127"/>
                <a:gd name="T23" fmla="*/ 120 h 136"/>
                <a:gd name="T24" fmla="*/ 17 w 127"/>
                <a:gd name="T25" fmla="*/ 111 h 136"/>
                <a:gd name="T26" fmla="*/ 17 w 127"/>
                <a:gd name="T27" fmla="*/ 22 h 136"/>
                <a:gd name="T28" fmla="*/ 16 w 127"/>
                <a:gd name="T29" fmla="*/ 15 h 136"/>
                <a:gd name="T30" fmla="*/ 9 w 127"/>
                <a:gd name="T31" fmla="*/ 9 h 136"/>
                <a:gd name="T32" fmla="*/ 0 w 127"/>
                <a:gd name="T33" fmla="*/ 8 h 136"/>
                <a:gd name="T34" fmla="*/ 0 w 127"/>
                <a:gd name="T35" fmla="*/ 1 h 136"/>
                <a:gd name="T36" fmla="*/ 4 w 127"/>
                <a:gd name="T37" fmla="*/ 0 h 136"/>
                <a:gd name="T38" fmla="*/ 71 w 127"/>
                <a:gd name="T39" fmla="*/ 0 h 136"/>
                <a:gd name="T40" fmla="*/ 94 w 127"/>
                <a:gd name="T41" fmla="*/ 4 h 136"/>
                <a:gd name="T42" fmla="*/ 116 w 127"/>
                <a:gd name="T43" fmla="*/ 32 h 136"/>
                <a:gd name="T44" fmla="*/ 97 w 127"/>
                <a:gd name="T45" fmla="*/ 66 h 136"/>
                <a:gd name="T46" fmla="*/ 80 w 127"/>
                <a:gd name="T47" fmla="*/ 70 h 136"/>
                <a:gd name="T48" fmla="*/ 71 w 127"/>
                <a:gd name="T49" fmla="*/ 71 h 136"/>
                <a:gd name="T50" fmla="*/ 73 w 127"/>
                <a:gd name="T51" fmla="*/ 75 h 136"/>
                <a:gd name="T52" fmla="*/ 104 w 127"/>
                <a:gd name="T53" fmla="*/ 114 h 136"/>
                <a:gd name="T54" fmla="*/ 105 w 127"/>
                <a:gd name="T55" fmla="*/ 116 h 136"/>
                <a:gd name="T56" fmla="*/ 127 w 127"/>
                <a:gd name="T57" fmla="*/ 128 h 136"/>
                <a:gd name="T58" fmla="*/ 127 w 127"/>
                <a:gd name="T59" fmla="*/ 135 h 136"/>
                <a:gd name="T60" fmla="*/ 116 w 127"/>
                <a:gd name="T61" fmla="*/ 135 h 136"/>
                <a:gd name="T62" fmla="*/ 102 w 127"/>
                <a:gd name="T63" fmla="*/ 136 h 136"/>
                <a:gd name="T64" fmla="*/ 96 w 127"/>
                <a:gd name="T65" fmla="*/ 132 h 136"/>
                <a:gd name="T66" fmla="*/ 59 w 127"/>
                <a:gd name="T67" fmla="*/ 82 h 136"/>
                <a:gd name="T68" fmla="*/ 52 w 127"/>
                <a:gd name="T69" fmla="*/ 73 h 136"/>
                <a:gd name="T70" fmla="*/ 49 w 127"/>
                <a:gd name="T71" fmla="*/ 71 h 136"/>
                <a:gd name="T72" fmla="*/ 34 w 127"/>
                <a:gd name="T73" fmla="*/ 71 h 136"/>
                <a:gd name="T74" fmla="*/ 34 w 127"/>
                <a:gd name="T75" fmla="*/ 61 h 136"/>
                <a:gd name="T76" fmla="*/ 36 w 127"/>
                <a:gd name="T77" fmla="*/ 62 h 136"/>
                <a:gd name="T78" fmla="*/ 66 w 127"/>
                <a:gd name="T79" fmla="*/ 62 h 136"/>
                <a:gd name="T80" fmla="*/ 82 w 127"/>
                <a:gd name="T81" fmla="*/ 59 h 136"/>
                <a:gd name="T82" fmla="*/ 96 w 127"/>
                <a:gd name="T83" fmla="*/ 44 h 136"/>
                <a:gd name="T84" fmla="*/ 96 w 127"/>
                <a:gd name="T85" fmla="*/ 29 h 136"/>
                <a:gd name="T86" fmla="*/ 81 w 127"/>
                <a:gd name="T87" fmla="*/ 12 h 136"/>
                <a:gd name="T88" fmla="*/ 70 w 127"/>
                <a:gd name="T89" fmla="*/ 11 h 136"/>
                <a:gd name="T90" fmla="*/ 37 w 127"/>
                <a:gd name="T91" fmla="*/ 11 h 136"/>
                <a:gd name="T92" fmla="*/ 34 w 127"/>
                <a:gd name="T93" fmla="*/ 11 h 136"/>
                <a:gd name="T94" fmla="*/ 34 w 127"/>
                <a:gd name="T95" fmla="*/ 6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" h="136">
                  <a:moveTo>
                    <a:pt x="34" y="71"/>
                  </a:moveTo>
                  <a:cubicBezTo>
                    <a:pt x="34" y="75"/>
                    <a:pt x="34" y="78"/>
                    <a:pt x="34" y="81"/>
                  </a:cubicBezTo>
                  <a:cubicBezTo>
                    <a:pt x="34" y="92"/>
                    <a:pt x="34" y="103"/>
                    <a:pt x="34" y="114"/>
                  </a:cubicBezTo>
                  <a:cubicBezTo>
                    <a:pt x="34" y="117"/>
                    <a:pt x="34" y="119"/>
                    <a:pt x="35" y="122"/>
                  </a:cubicBezTo>
                  <a:cubicBezTo>
                    <a:pt x="35" y="125"/>
                    <a:pt x="37" y="127"/>
                    <a:pt x="40" y="127"/>
                  </a:cubicBezTo>
                  <a:cubicBezTo>
                    <a:pt x="43" y="127"/>
                    <a:pt x="46" y="128"/>
                    <a:pt x="49" y="128"/>
                  </a:cubicBezTo>
                  <a:cubicBezTo>
                    <a:pt x="49" y="130"/>
                    <a:pt x="49" y="133"/>
                    <a:pt x="49" y="135"/>
                  </a:cubicBezTo>
                  <a:cubicBezTo>
                    <a:pt x="33" y="135"/>
                    <a:pt x="17" y="135"/>
                    <a:pt x="1" y="135"/>
                  </a:cubicBezTo>
                  <a:cubicBezTo>
                    <a:pt x="0" y="134"/>
                    <a:pt x="0" y="133"/>
                    <a:pt x="0" y="132"/>
                  </a:cubicBezTo>
                  <a:cubicBezTo>
                    <a:pt x="0" y="131"/>
                    <a:pt x="0" y="130"/>
                    <a:pt x="0" y="128"/>
                  </a:cubicBezTo>
                  <a:cubicBezTo>
                    <a:pt x="3" y="128"/>
                    <a:pt x="6" y="128"/>
                    <a:pt x="9" y="127"/>
                  </a:cubicBezTo>
                  <a:cubicBezTo>
                    <a:pt x="14" y="126"/>
                    <a:pt x="15" y="125"/>
                    <a:pt x="16" y="120"/>
                  </a:cubicBezTo>
                  <a:cubicBezTo>
                    <a:pt x="16" y="117"/>
                    <a:pt x="17" y="114"/>
                    <a:pt x="17" y="111"/>
                  </a:cubicBezTo>
                  <a:cubicBezTo>
                    <a:pt x="17" y="81"/>
                    <a:pt x="17" y="52"/>
                    <a:pt x="17" y="22"/>
                  </a:cubicBezTo>
                  <a:cubicBezTo>
                    <a:pt x="17" y="20"/>
                    <a:pt x="16" y="17"/>
                    <a:pt x="16" y="15"/>
                  </a:cubicBezTo>
                  <a:cubicBezTo>
                    <a:pt x="15" y="11"/>
                    <a:pt x="13" y="9"/>
                    <a:pt x="9" y="9"/>
                  </a:cubicBezTo>
                  <a:cubicBezTo>
                    <a:pt x="6" y="8"/>
                    <a:pt x="3" y="8"/>
                    <a:pt x="0" y="8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26" y="0"/>
                    <a:pt x="49" y="0"/>
                    <a:pt x="71" y="0"/>
                  </a:cubicBezTo>
                  <a:cubicBezTo>
                    <a:pt x="79" y="0"/>
                    <a:pt x="86" y="1"/>
                    <a:pt x="94" y="4"/>
                  </a:cubicBezTo>
                  <a:cubicBezTo>
                    <a:pt x="108" y="9"/>
                    <a:pt x="115" y="18"/>
                    <a:pt x="116" y="32"/>
                  </a:cubicBezTo>
                  <a:cubicBezTo>
                    <a:pt x="117" y="48"/>
                    <a:pt x="110" y="60"/>
                    <a:pt x="97" y="66"/>
                  </a:cubicBezTo>
                  <a:cubicBezTo>
                    <a:pt x="91" y="68"/>
                    <a:pt x="86" y="70"/>
                    <a:pt x="80" y="70"/>
                  </a:cubicBezTo>
                  <a:cubicBezTo>
                    <a:pt x="77" y="70"/>
                    <a:pt x="74" y="71"/>
                    <a:pt x="71" y="71"/>
                  </a:cubicBezTo>
                  <a:cubicBezTo>
                    <a:pt x="72" y="73"/>
                    <a:pt x="73" y="74"/>
                    <a:pt x="73" y="75"/>
                  </a:cubicBezTo>
                  <a:cubicBezTo>
                    <a:pt x="84" y="88"/>
                    <a:pt x="94" y="101"/>
                    <a:pt x="104" y="114"/>
                  </a:cubicBezTo>
                  <a:cubicBezTo>
                    <a:pt x="105" y="115"/>
                    <a:pt x="105" y="115"/>
                    <a:pt x="105" y="116"/>
                  </a:cubicBezTo>
                  <a:cubicBezTo>
                    <a:pt x="111" y="122"/>
                    <a:pt x="117" y="128"/>
                    <a:pt x="127" y="128"/>
                  </a:cubicBezTo>
                  <a:cubicBezTo>
                    <a:pt x="127" y="130"/>
                    <a:pt x="127" y="133"/>
                    <a:pt x="127" y="135"/>
                  </a:cubicBezTo>
                  <a:cubicBezTo>
                    <a:pt x="124" y="135"/>
                    <a:pt x="120" y="135"/>
                    <a:pt x="116" y="135"/>
                  </a:cubicBezTo>
                  <a:cubicBezTo>
                    <a:pt x="111" y="135"/>
                    <a:pt x="107" y="135"/>
                    <a:pt x="102" y="136"/>
                  </a:cubicBezTo>
                  <a:cubicBezTo>
                    <a:pt x="99" y="136"/>
                    <a:pt x="97" y="134"/>
                    <a:pt x="96" y="132"/>
                  </a:cubicBezTo>
                  <a:cubicBezTo>
                    <a:pt x="83" y="115"/>
                    <a:pt x="71" y="99"/>
                    <a:pt x="59" y="82"/>
                  </a:cubicBezTo>
                  <a:cubicBezTo>
                    <a:pt x="57" y="79"/>
                    <a:pt x="54" y="76"/>
                    <a:pt x="52" y="73"/>
                  </a:cubicBezTo>
                  <a:cubicBezTo>
                    <a:pt x="51" y="72"/>
                    <a:pt x="50" y="71"/>
                    <a:pt x="49" y="71"/>
                  </a:cubicBezTo>
                  <a:cubicBezTo>
                    <a:pt x="44" y="71"/>
                    <a:pt x="39" y="71"/>
                    <a:pt x="34" y="71"/>
                  </a:cubicBezTo>
                  <a:close/>
                  <a:moveTo>
                    <a:pt x="34" y="61"/>
                  </a:moveTo>
                  <a:cubicBezTo>
                    <a:pt x="35" y="62"/>
                    <a:pt x="36" y="62"/>
                    <a:pt x="36" y="62"/>
                  </a:cubicBezTo>
                  <a:cubicBezTo>
                    <a:pt x="46" y="62"/>
                    <a:pt x="56" y="62"/>
                    <a:pt x="66" y="62"/>
                  </a:cubicBezTo>
                  <a:cubicBezTo>
                    <a:pt x="72" y="61"/>
                    <a:pt x="77" y="60"/>
                    <a:pt x="82" y="59"/>
                  </a:cubicBezTo>
                  <a:cubicBezTo>
                    <a:pt x="90" y="56"/>
                    <a:pt x="94" y="51"/>
                    <a:pt x="96" y="44"/>
                  </a:cubicBezTo>
                  <a:cubicBezTo>
                    <a:pt x="96" y="39"/>
                    <a:pt x="97" y="34"/>
                    <a:pt x="96" y="29"/>
                  </a:cubicBezTo>
                  <a:cubicBezTo>
                    <a:pt x="95" y="20"/>
                    <a:pt x="90" y="15"/>
                    <a:pt x="81" y="12"/>
                  </a:cubicBezTo>
                  <a:cubicBezTo>
                    <a:pt x="77" y="11"/>
                    <a:pt x="74" y="11"/>
                    <a:pt x="70" y="11"/>
                  </a:cubicBezTo>
                  <a:cubicBezTo>
                    <a:pt x="59" y="10"/>
                    <a:pt x="48" y="11"/>
                    <a:pt x="37" y="11"/>
                  </a:cubicBezTo>
                  <a:cubicBezTo>
                    <a:pt x="36" y="11"/>
                    <a:pt x="35" y="11"/>
                    <a:pt x="34" y="11"/>
                  </a:cubicBezTo>
                  <a:cubicBezTo>
                    <a:pt x="34" y="28"/>
                    <a:pt x="34" y="44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62F6AEBC-CF02-85DE-4595-2BAFD93F8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3898" y="3887973"/>
              <a:ext cx="362030" cy="384457"/>
            </a:xfrm>
            <a:custGeom>
              <a:avLst/>
              <a:gdLst>
                <a:gd name="T0" fmla="*/ 50 w 127"/>
                <a:gd name="T1" fmla="*/ 70 h 135"/>
                <a:gd name="T2" fmla="*/ 34 w 127"/>
                <a:gd name="T3" fmla="*/ 87 h 135"/>
                <a:gd name="T4" fmla="*/ 33 w 127"/>
                <a:gd name="T5" fmla="*/ 90 h 135"/>
                <a:gd name="T6" fmla="*/ 33 w 127"/>
                <a:gd name="T7" fmla="*/ 116 h 135"/>
                <a:gd name="T8" fmla="*/ 34 w 127"/>
                <a:gd name="T9" fmla="*/ 120 h 135"/>
                <a:gd name="T10" fmla="*/ 41 w 127"/>
                <a:gd name="T11" fmla="*/ 127 h 135"/>
                <a:gd name="T12" fmla="*/ 49 w 127"/>
                <a:gd name="T13" fmla="*/ 128 h 135"/>
                <a:gd name="T14" fmla="*/ 49 w 127"/>
                <a:gd name="T15" fmla="*/ 135 h 135"/>
                <a:gd name="T16" fmla="*/ 0 w 127"/>
                <a:gd name="T17" fmla="*/ 135 h 135"/>
                <a:gd name="T18" fmla="*/ 0 w 127"/>
                <a:gd name="T19" fmla="*/ 128 h 135"/>
                <a:gd name="T20" fmla="*/ 7 w 127"/>
                <a:gd name="T21" fmla="*/ 128 h 135"/>
                <a:gd name="T22" fmla="*/ 16 w 127"/>
                <a:gd name="T23" fmla="*/ 118 h 135"/>
                <a:gd name="T24" fmla="*/ 16 w 127"/>
                <a:gd name="T25" fmla="*/ 111 h 135"/>
                <a:gd name="T26" fmla="*/ 16 w 127"/>
                <a:gd name="T27" fmla="*/ 24 h 135"/>
                <a:gd name="T28" fmla="*/ 16 w 127"/>
                <a:gd name="T29" fmla="*/ 16 h 135"/>
                <a:gd name="T30" fmla="*/ 8 w 127"/>
                <a:gd name="T31" fmla="*/ 9 h 135"/>
                <a:gd name="T32" fmla="*/ 0 w 127"/>
                <a:gd name="T33" fmla="*/ 8 h 135"/>
                <a:gd name="T34" fmla="*/ 0 w 127"/>
                <a:gd name="T35" fmla="*/ 1 h 135"/>
                <a:gd name="T36" fmla="*/ 49 w 127"/>
                <a:gd name="T37" fmla="*/ 1 h 135"/>
                <a:gd name="T38" fmla="*/ 50 w 127"/>
                <a:gd name="T39" fmla="*/ 8 h 135"/>
                <a:gd name="T40" fmla="*/ 41 w 127"/>
                <a:gd name="T41" fmla="*/ 9 h 135"/>
                <a:gd name="T42" fmla="*/ 34 w 127"/>
                <a:gd name="T43" fmla="*/ 16 h 135"/>
                <a:gd name="T44" fmla="*/ 33 w 127"/>
                <a:gd name="T45" fmla="*/ 23 h 135"/>
                <a:gd name="T46" fmla="*/ 33 w 127"/>
                <a:gd name="T47" fmla="*/ 70 h 135"/>
                <a:gd name="T48" fmla="*/ 33 w 127"/>
                <a:gd name="T49" fmla="*/ 73 h 135"/>
                <a:gd name="T50" fmla="*/ 36 w 127"/>
                <a:gd name="T51" fmla="*/ 71 h 135"/>
                <a:gd name="T52" fmla="*/ 83 w 127"/>
                <a:gd name="T53" fmla="*/ 19 h 135"/>
                <a:gd name="T54" fmla="*/ 86 w 127"/>
                <a:gd name="T55" fmla="*/ 14 h 135"/>
                <a:gd name="T56" fmla="*/ 84 w 127"/>
                <a:gd name="T57" fmla="*/ 9 h 135"/>
                <a:gd name="T58" fmla="*/ 76 w 127"/>
                <a:gd name="T59" fmla="*/ 8 h 135"/>
                <a:gd name="T60" fmla="*/ 76 w 127"/>
                <a:gd name="T61" fmla="*/ 1 h 135"/>
                <a:gd name="T62" fmla="*/ 122 w 127"/>
                <a:gd name="T63" fmla="*/ 1 h 135"/>
                <a:gd name="T64" fmla="*/ 122 w 127"/>
                <a:gd name="T65" fmla="*/ 8 h 135"/>
                <a:gd name="T66" fmla="*/ 118 w 127"/>
                <a:gd name="T67" fmla="*/ 8 h 135"/>
                <a:gd name="T68" fmla="*/ 99 w 127"/>
                <a:gd name="T69" fmla="*/ 18 h 135"/>
                <a:gd name="T70" fmla="*/ 77 w 127"/>
                <a:gd name="T71" fmla="*/ 41 h 135"/>
                <a:gd name="T72" fmla="*/ 62 w 127"/>
                <a:gd name="T73" fmla="*/ 57 h 135"/>
                <a:gd name="T74" fmla="*/ 64 w 127"/>
                <a:gd name="T75" fmla="*/ 61 h 135"/>
                <a:gd name="T76" fmla="*/ 102 w 127"/>
                <a:gd name="T77" fmla="*/ 113 h 135"/>
                <a:gd name="T78" fmla="*/ 108 w 127"/>
                <a:gd name="T79" fmla="*/ 120 h 135"/>
                <a:gd name="T80" fmla="*/ 123 w 127"/>
                <a:gd name="T81" fmla="*/ 127 h 135"/>
                <a:gd name="T82" fmla="*/ 127 w 127"/>
                <a:gd name="T83" fmla="*/ 128 h 135"/>
                <a:gd name="T84" fmla="*/ 127 w 127"/>
                <a:gd name="T85" fmla="*/ 135 h 135"/>
                <a:gd name="T86" fmla="*/ 73 w 127"/>
                <a:gd name="T87" fmla="*/ 135 h 135"/>
                <a:gd name="T88" fmla="*/ 73 w 127"/>
                <a:gd name="T89" fmla="*/ 128 h 135"/>
                <a:gd name="T90" fmla="*/ 80 w 127"/>
                <a:gd name="T91" fmla="*/ 127 h 135"/>
                <a:gd name="T92" fmla="*/ 84 w 127"/>
                <a:gd name="T93" fmla="*/ 120 h 135"/>
                <a:gd name="T94" fmla="*/ 82 w 127"/>
                <a:gd name="T95" fmla="*/ 115 h 135"/>
                <a:gd name="T96" fmla="*/ 51 w 127"/>
                <a:gd name="T97" fmla="*/ 72 h 135"/>
                <a:gd name="T98" fmla="*/ 50 w 127"/>
                <a:gd name="T99" fmla="*/ 7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" h="135">
                  <a:moveTo>
                    <a:pt x="50" y="70"/>
                  </a:moveTo>
                  <a:cubicBezTo>
                    <a:pt x="44" y="76"/>
                    <a:pt x="39" y="81"/>
                    <a:pt x="34" y="87"/>
                  </a:cubicBezTo>
                  <a:cubicBezTo>
                    <a:pt x="33" y="88"/>
                    <a:pt x="33" y="89"/>
                    <a:pt x="33" y="90"/>
                  </a:cubicBezTo>
                  <a:cubicBezTo>
                    <a:pt x="33" y="99"/>
                    <a:pt x="33" y="107"/>
                    <a:pt x="33" y="116"/>
                  </a:cubicBezTo>
                  <a:cubicBezTo>
                    <a:pt x="33" y="117"/>
                    <a:pt x="33" y="118"/>
                    <a:pt x="34" y="120"/>
                  </a:cubicBezTo>
                  <a:cubicBezTo>
                    <a:pt x="35" y="125"/>
                    <a:pt x="36" y="126"/>
                    <a:pt x="41" y="127"/>
                  </a:cubicBezTo>
                  <a:cubicBezTo>
                    <a:pt x="44" y="127"/>
                    <a:pt x="46" y="128"/>
                    <a:pt x="49" y="128"/>
                  </a:cubicBezTo>
                  <a:cubicBezTo>
                    <a:pt x="49" y="130"/>
                    <a:pt x="49" y="133"/>
                    <a:pt x="49" y="135"/>
                  </a:cubicBezTo>
                  <a:cubicBezTo>
                    <a:pt x="33" y="135"/>
                    <a:pt x="17" y="135"/>
                    <a:pt x="0" y="135"/>
                  </a:cubicBezTo>
                  <a:cubicBezTo>
                    <a:pt x="0" y="133"/>
                    <a:pt x="0" y="131"/>
                    <a:pt x="0" y="128"/>
                  </a:cubicBezTo>
                  <a:cubicBezTo>
                    <a:pt x="2" y="128"/>
                    <a:pt x="5" y="128"/>
                    <a:pt x="7" y="128"/>
                  </a:cubicBezTo>
                  <a:cubicBezTo>
                    <a:pt x="14" y="127"/>
                    <a:pt x="16" y="125"/>
                    <a:pt x="16" y="118"/>
                  </a:cubicBezTo>
                  <a:cubicBezTo>
                    <a:pt x="16" y="115"/>
                    <a:pt x="16" y="113"/>
                    <a:pt x="16" y="111"/>
                  </a:cubicBezTo>
                  <a:cubicBezTo>
                    <a:pt x="16" y="82"/>
                    <a:pt x="16" y="53"/>
                    <a:pt x="16" y="24"/>
                  </a:cubicBezTo>
                  <a:cubicBezTo>
                    <a:pt x="16" y="21"/>
                    <a:pt x="16" y="18"/>
                    <a:pt x="16" y="16"/>
                  </a:cubicBezTo>
                  <a:cubicBezTo>
                    <a:pt x="15" y="11"/>
                    <a:pt x="13" y="9"/>
                    <a:pt x="8" y="9"/>
                  </a:cubicBezTo>
                  <a:cubicBezTo>
                    <a:pt x="5" y="8"/>
                    <a:pt x="3" y="8"/>
                    <a:pt x="0" y="8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4" y="0"/>
                    <a:pt x="40" y="0"/>
                    <a:pt x="49" y="1"/>
                  </a:cubicBezTo>
                  <a:cubicBezTo>
                    <a:pt x="49" y="3"/>
                    <a:pt x="50" y="5"/>
                    <a:pt x="50" y="8"/>
                  </a:cubicBezTo>
                  <a:cubicBezTo>
                    <a:pt x="47" y="8"/>
                    <a:pt x="44" y="8"/>
                    <a:pt x="41" y="9"/>
                  </a:cubicBezTo>
                  <a:cubicBezTo>
                    <a:pt x="37" y="9"/>
                    <a:pt x="34" y="11"/>
                    <a:pt x="34" y="16"/>
                  </a:cubicBezTo>
                  <a:cubicBezTo>
                    <a:pt x="33" y="18"/>
                    <a:pt x="33" y="20"/>
                    <a:pt x="33" y="23"/>
                  </a:cubicBezTo>
                  <a:cubicBezTo>
                    <a:pt x="33" y="39"/>
                    <a:pt x="33" y="54"/>
                    <a:pt x="33" y="70"/>
                  </a:cubicBezTo>
                  <a:cubicBezTo>
                    <a:pt x="33" y="71"/>
                    <a:pt x="33" y="72"/>
                    <a:pt x="33" y="73"/>
                  </a:cubicBezTo>
                  <a:cubicBezTo>
                    <a:pt x="35" y="72"/>
                    <a:pt x="36" y="72"/>
                    <a:pt x="36" y="71"/>
                  </a:cubicBezTo>
                  <a:cubicBezTo>
                    <a:pt x="52" y="54"/>
                    <a:pt x="67" y="37"/>
                    <a:pt x="83" y="19"/>
                  </a:cubicBezTo>
                  <a:cubicBezTo>
                    <a:pt x="84" y="18"/>
                    <a:pt x="85" y="16"/>
                    <a:pt x="86" y="14"/>
                  </a:cubicBezTo>
                  <a:cubicBezTo>
                    <a:pt x="88" y="12"/>
                    <a:pt x="87" y="10"/>
                    <a:pt x="84" y="9"/>
                  </a:cubicBezTo>
                  <a:cubicBezTo>
                    <a:pt x="81" y="8"/>
                    <a:pt x="79" y="8"/>
                    <a:pt x="76" y="8"/>
                  </a:cubicBezTo>
                  <a:cubicBezTo>
                    <a:pt x="76" y="5"/>
                    <a:pt x="76" y="3"/>
                    <a:pt x="76" y="1"/>
                  </a:cubicBezTo>
                  <a:cubicBezTo>
                    <a:pt x="79" y="0"/>
                    <a:pt x="114" y="0"/>
                    <a:pt x="122" y="1"/>
                  </a:cubicBezTo>
                  <a:cubicBezTo>
                    <a:pt x="122" y="3"/>
                    <a:pt x="122" y="5"/>
                    <a:pt x="122" y="8"/>
                  </a:cubicBezTo>
                  <a:cubicBezTo>
                    <a:pt x="121" y="8"/>
                    <a:pt x="120" y="8"/>
                    <a:pt x="118" y="8"/>
                  </a:cubicBezTo>
                  <a:cubicBezTo>
                    <a:pt x="111" y="9"/>
                    <a:pt x="104" y="12"/>
                    <a:pt x="99" y="18"/>
                  </a:cubicBezTo>
                  <a:cubicBezTo>
                    <a:pt x="92" y="25"/>
                    <a:pt x="85" y="33"/>
                    <a:pt x="77" y="41"/>
                  </a:cubicBezTo>
                  <a:cubicBezTo>
                    <a:pt x="72" y="46"/>
                    <a:pt x="67" y="52"/>
                    <a:pt x="62" y="57"/>
                  </a:cubicBezTo>
                  <a:cubicBezTo>
                    <a:pt x="63" y="58"/>
                    <a:pt x="64" y="59"/>
                    <a:pt x="64" y="61"/>
                  </a:cubicBezTo>
                  <a:cubicBezTo>
                    <a:pt x="77" y="78"/>
                    <a:pt x="90" y="95"/>
                    <a:pt x="102" y="113"/>
                  </a:cubicBezTo>
                  <a:cubicBezTo>
                    <a:pt x="104" y="115"/>
                    <a:pt x="106" y="118"/>
                    <a:pt x="108" y="120"/>
                  </a:cubicBezTo>
                  <a:cubicBezTo>
                    <a:pt x="112" y="124"/>
                    <a:pt x="117" y="127"/>
                    <a:pt x="123" y="127"/>
                  </a:cubicBezTo>
                  <a:cubicBezTo>
                    <a:pt x="124" y="128"/>
                    <a:pt x="125" y="128"/>
                    <a:pt x="127" y="128"/>
                  </a:cubicBezTo>
                  <a:cubicBezTo>
                    <a:pt x="127" y="130"/>
                    <a:pt x="127" y="133"/>
                    <a:pt x="127" y="135"/>
                  </a:cubicBezTo>
                  <a:cubicBezTo>
                    <a:pt x="109" y="135"/>
                    <a:pt x="91" y="135"/>
                    <a:pt x="73" y="135"/>
                  </a:cubicBezTo>
                  <a:cubicBezTo>
                    <a:pt x="73" y="133"/>
                    <a:pt x="73" y="131"/>
                    <a:pt x="73" y="128"/>
                  </a:cubicBezTo>
                  <a:cubicBezTo>
                    <a:pt x="75" y="128"/>
                    <a:pt x="78" y="128"/>
                    <a:pt x="80" y="127"/>
                  </a:cubicBezTo>
                  <a:cubicBezTo>
                    <a:pt x="85" y="127"/>
                    <a:pt x="86" y="125"/>
                    <a:pt x="84" y="120"/>
                  </a:cubicBezTo>
                  <a:cubicBezTo>
                    <a:pt x="84" y="118"/>
                    <a:pt x="83" y="117"/>
                    <a:pt x="82" y="115"/>
                  </a:cubicBezTo>
                  <a:cubicBezTo>
                    <a:pt x="72" y="101"/>
                    <a:pt x="61" y="86"/>
                    <a:pt x="51" y="72"/>
                  </a:cubicBezTo>
                  <a:cubicBezTo>
                    <a:pt x="51" y="71"/>
                    <a:pt x="50" y="71"/>
                    <a:pt x="50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DE326B88-0208-CC3B-F2F5-998DE6CD5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07" y="3887973"/>
              <a:ext cx="358826" cy="384457"/>
            </a:xfrm>
            <a:custGeom>
              <a:avLst/>
              <a:gdLst>
                <a:gd name="T0" fmla="*/ 28 w 126"/>
                <a:gd name="T1" fmla="*/ 16 h 135"/>
                <a:gd name="T2" fmla="*/ 28 w 126"/>
                <a:gd name="T3" fmla="*/ 20 h 135"/>
                <a:gd name="T4" fmla="*/ 28 w 126"/>
                <a:gd name="T5" fmla="*/ 109 h 135"/>
                <a:gd name="T6" fmla="*/ 28 w 126"/>
                <a:gd name="T7" fmla="*/ 119 h 135"/>
                <a:gd name="T8" fmla="*/ 37 w 126"/>
                <a:gd name="T9" fmla="*/ 127 h 135"/>
                <a:gd name="T10" fmla="*/ 44 w 126"/>
                <a:gd name="T11" fmla="*/ 128 h 135"/>
                <a:gd name="T12" fmla="*/ 44 w 126"/>
                <a:gd name="T13" fmla="*/ 135 h 135"/>
                <a:gd name="T14" fmla="*/ 0 w 126"/>
                <a:gd name="T15" fmla="*/ 135 h 135"/>
                <a:gd name="T16" fmla="*/ 0 w 126"/>
                <a:gd name="T17" fmla="*/ 128 h 135"/>
                <a:gd name="T18" fmla="*/ 8 w 126"/>
                <a:gd name="T19" fmla="*/ 127 h 135"/>
                <a:gd name="T20" fmla="*/ 16 w 126"/>
                <a:gd name="T21" fmla="*/ 120 h 135"/>
                <a:gd name="T22" fmla="*/ 16 w 126"/>
                <a:gd name="T23" fmla="*/ 113 h 135"/>
                <a:gd name="T24" fmla="*/ 16 w 126"/>
                <a:gd name="T25" fmla="*/ 19 h 135"/>
                <a:gd name="T26" fmla="*/ 16 w 126"/>
                <a:gd name="T27" fmla="*/ 15 h 135"/>
                <a:gd name="T28" fmla="*/ 9 w 126"/>
                <a:gd name="T29" fmla="*/ 9 h 135"/>
                <a:gd name="T30" fmla="*/ 5 w 126"/>
                <a:gd name="T31" fmla="*/ 8 h 135"/>
                <a:gd name="T32" fmla="*/ 1 w 126"/>
                <a:gd name="T33" fmla="*/ 8 h 135"/>
                <a:gd name="T34" fmla="*/ 1 w 126"/>
                <a:gd name="T35" fmla="*/ 1 h 135"/>
                <a:gd name="T36" fmla="*/ 40 w 126"/>
                <a:gd name="T37" fmla="*/ 1 h 135"/>
                <a:gd name="T38" fmla="*/ 98 w 126"/>
                <a:gd name="T39" fmla="*/ 100 h 135"/>
                <a:gd name="T40" fmla="*/ 99 w 126"/>
                <a:gd name="T41" fmla="*/ 100 h 135"/>
                <a:gd name="T42" fmla="*/ 99 w 126"/>
                <a:gd name="T43" fmla="*/ 96 h 135"/>
                <a:gd name="T44" fmla="*/ 99 w 126"/>
                <a:gd name="T45" fmla="*/ 24 h 135"/>
                <a:gd name="T46" fmla="*/ 98 w 126"/>
                <a:gd name="T47" fmla="*/ 16 h 135"/>
                <a:gd name="T48" fmla="*/ 90 w 126"/>
                <a:gd name="T49" fmla="*/ 9 h 135"/>
                <a:gd name="T50" fmla="*/ 83 w 126"/>
                <a:gd name="T51" fmla="*/ 8 h 135"/>
                <a:gd name="T52" fmla="*/ 83 w 126"/>
                <a:gd name="T53" fmla="*/ 1 h 135"/>
                <a:gd name="T54" fmla="*/ 126 w 126"/>
                <a:gd name="T55" fmla="*/ 1 h 135"/>
                <a:gd name="T56" fmla="*/ 126 w 126"/>
                <a:gd name="T57" fmla="*/ 8 h 135"/>
                <a:gd name="T58" fmla="*/ 119 w 126"/>
                <a:gd name="T59" fmla="*/ 9 h 135"/>
                <a:gd name="T60" fmla="*/ 111 w 126"/>
                <a:gd name="T61" fmla="*/ 16 h 135"/>
                <a:gd name="T62" fmla="*/ 110 w 126"/>
                <a:gd name="T63" fmla="*/ 27 h 135"/>
                <a:gd name="T64" fmla="*/ 110 w 126"/>
                <a:gd name="T65" fmla="*/ 129 h 135"/>
                <a:gd name="T66" fmla="*/ 110 w 126"/>
                <a:gd name="T67" fmla="*/ 135 h 135"/>
                <a:gd name="T68" fmla="*/ 99 w 126"/>
                <a:gd name="T69" fmla="*/ 135 h 135"/>
                <a:gd name="T70" fmla="*/ 29 w 126"/>
                <a:gd name="T71" fmla="*/ 15 h 135"/>
                <a:gd name="T72" fmla="*/ 28 w 126"/>
                <a:gd name="T73" fmla="*/ 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35">
                  <a:moveTo>
                    <a:pt x="28" y="16"/>
                  </a:moveTo>
                  <a:cubicBezTo>
                    <a:pt x="28" y="17"/>
                    <a:pt x="28" y="19"/>
                    <a:pt x="28" y="20"/>
                  </a:cubicBezTo>
                  <a:cubicBezTo>
                    <a:pt x="28" y="50"/>
                    <a:pt x="28" y="79"/>
                    <a:pt x="28" y="109"/>
                  </a:cubicBezTo>
                  <a:cubicBezTo>
                    <a:pt x="28" y="112"/>
                    <a:pt x="28" y="115"/>
                    <a:pt x="28" y="119"/>
                  </a:cubicBezTo>
                  <a:cubicBezTo>
                    <a:pt x="29" y="124"/>
                    <a:pt x="31" y="126"/>
                    <a:pt x="37" y="127"/>
                  </a:cubicBezTo>
                  <a:cubicBezTo>
                    <a:pt x="39" y="127"/>
                    <a:pt x="41" y="128"/>
                    <a:pt x="44" y="128"/>
                  </a:cubicBezTo>
                  <a:cubicBezTo>
                    <a:pt x="44" y="130"/>
                    <a:pt x="44" y="133"/>
                    <a:pt x="44" y="135"/>
                  </a:cubicBezTo>
                  <a:cubicBezTo>
                    <a:pt x="29" y="135"/>
                    <a:pt x="15" y="135"/>
                    <a:pt x="0" y="135"/>
                  </a:cubicBezTo>
                  <a:cubicBezTo>
                    <a:pt x="0" y="133"/>
                    <a:pt x="0" y="131"/>
                    <a:pt x="0" y="128"/>
                  </a:cubicBezTo>
                  <a:cubicBezTo>
                    <a:pt x="3" y="128"/>
                    <a:pt x="5" y="127"/>
                    <a:pt x="8" y="127"/>
                  </a:cubicBezTo>
                  <a:cubicBezTo>
                    <a:pt x="12" y="127"/>
                    <a:pt x="15" y="124"/>
                    <a:pt x="16" y="120"/>
                  </a:cubicBezTo>
                  <a:cubicBezTo>
                    <a:pt x="16" y="118"/>
                    <a:pt x="16" y="115"/>
                    <a:pt x="16" y="113"/>
                  </a:cubicBezTo>
                  <a:cubicBezTo>
                    <a:pt x="16" y="82"/>
                    <a:pt x="16" y="50"/>
                    <a:pt x="16" y="19"/>
                  </a:cubicBezTo>
                  <a:cubicBezTo>
                    <a:pt x="16" y="18"/>
                    <a:pt x="16" y="17"/>
                    <a:pt x="16" y="15"/>
                  </a:cubicBezTo>
                  <a:cubicBezTo>
                    <a:pt x="16" y="11"/>
                    <a:pt x="14" y="9"/>
                    <a:pt x="9" y="9"/>
                  </a:cubicBezTo>
                  <a:cubicBezTo>
                    <a:pt x="8" y="8"/>
                    <a:pt x="7" y="8"/>
                    <a:pt x="5" y="8"/>
                  </a:cubicBezTo>
                  <a:cubicBezTo>
                    <a:pt x="4" y="8"/>
                    <a:pt x="2" y="8"/>
                    <a:pt x="1" y="8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14" y="1"/>
                    <a:pt x="27" y="1"/>
                    <a:pt x="40" y="1"/>
                  </a:cubicBezTo>
                  <a:cubicBezTo>
                    <a:pt x="59" y="34"/>
                    <a:pt x="79" y="67"/>
                    <a:pt x="98" y="100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99" y="99"/>
                    <a:pt x="99" y="97"/>
                    <a:pt x="99" y="96"/>
                  </a:cubicBezTo>
                  <a:cubicBezTo>
                    <a:pt x="99" y="72"/>
                    <a:pt x="99" y="48"/>
                    <a:pt x="99" y="24"/>
                  </a:cubicBezTo>
                  <a:cubicBezTo>
                    <a:pt x="99" y="21"/>
                    <a:pt x="99" y="19"/>
                    <a:pt x="98" y="16"/>
                  </a:cubicBezTo>
                  <a:cubicBezTo>
                    <a:pt x="97" y="12"/>
                    <a:pt x="94" y="9"/>
                    <a:pt x="90" y="9"/>
                  </a:cubicBezTo>
                  <a:cubicBezTo>
                    <a:pt x="88" y="8"/>
                    <a:pt x="86" y="8"/>
                    <a:pt x="83" y="8"/>
                  </a:cubicBezTo>
                  <a:cubicBezTo>
                    <a:pt x="83" y="5"/>
                    <a:pt x="83" y="3"/>
                    <a:pt x="83" y="1"/>
                  </a:cubicBezTo>
                  <a:cubicBezTo>
                    <a:pt x="87" y="0"/>
                    <a:pt x="115" y="0"/>
                    <a:pt x="126" y="1"/>
                  </a:cubicBezTo>
                  <a:cubicBezTo>
                    <a:pt x="126" y="3"/>
                    <a:pt x="126" y="5"/>
                    <a:pt x="126" y="8"/>
                  </a:cubicBezTo>
                  <a:cubicBezTo>
                    <a:pt x="124" y="8"/>
                    <a:pt x="122" y="8"/>
                    <a:pt x="119" y="9"/>
                  </a:cubicBezTo>
                  <a:cubicBezTo>
                    <a:pt x="115" y="9"/>
                    <a:pt x="112" y="12"/>
                    <a:pt x="111" y="16"/>
                  </a:cubicBezTo>
                  <a:cubicBezTo>
                    <a:pt x="111" y="20"/>
                    <a:pt x="110" y="23"/>
                    <a:pt x="110" y="27"/>
                  </a:cubicBezTo>
                  <a:cubicBezTo>
                    <a:pt x="110" y="61"/>
                    <a:pt x="110" y="95"/>
                    <a:pt x="110" y="129"/>
                  </a:cubicBezTo>
                  <a:cubicBezTo>
                    <a:pt x="110" y="131"/>
                    <a:pt x="110" y="133"/>
                    <a:pt x="110" y="135"/>
                  </a:cubicBezTo>
                  <a:cubicBezTo>
                    <a:pt x="106" y="135"/>
                    <a:pt x="103" y="135"/>
                    <a:pt x="99" y="135"/>
                  </a:cubicBezTo>
                  <a:cubicBezTo>
                    <a:pt x="76" y="95"/>
                    <a:pt x="52" y="55"/>
                    <a:pt x="29" y="15"/>
                  </a:cubicBezTo>
                  <a:cubicBezTo>
                    <a:pt x="28" y="15"/>
                    <a:pt x="28" y="15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B400BCEF-9A11-3760-9F76-4F88EBE0E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41" y="3887973"/>
              <a:ext cx="352419" cy="384457"/>
            </a:xfrm>
            <a:custGeom>
              <a:avLst/>
              <a:gdLst>
                <a:gd name="T0" fmla="*/ 0 w 124"/>
                <a:gd name="T1" fmla="*/ 8 h 135"/>
                <a:gd name="T2" fmla="*/ 0 w 124"/>
                <a:gd name="T3" fmla="*/ 1 h 135"/>
                <a:gd name="T4" fmla="*/ 105 w 124"/>
                <a:gd name="T5" fmla="*/ 1 h 135"/>
                <a:gd name="T6" fmla="*/ 117 w 124"/>
                <a:gd name="T7" fmla="*/ 35 h 135"/>
                <a:gd name="T8" fmla="*/ 110 w 124"/>
                <a:gd name="T9" fmla="*/ 39 h 135"/>
                <a:gd name="T10" fmla="*/ 107 w 124"/>
                <a:gd name="T11" fmla="*/ 33 h 135"/>
                <a:gd name="T12" fmla="*/ 78 w 124"/>
                <a:gd name="T13" fmla="*/ 11 h 135"/>
                <a:gd name="T14" fmla="*/ 34 w 124"/>
                <a:gd name="T15" fmla="*/ 11 h 135"/>
                <a:gd name="T16" fmla="*/ 34 w 124"/>
                <a:gd name="T17" fmla="*/ 61 h 135"/>
                <a:gd name="T18" fmla="*/ 55 w 124"/>
                <a:gd name="T19" fmla="*/ 60 h 135"/>
                <a:gd name="T20" fmla="*/ 69 w 124"/>
                <a:gd name="T21" fmla="*/ 45 h 135"/>
                <a:gd name="T22" fmla="*/ 70 w 124"/>
                <a:gd name="T23" fmla="*/ 36 h 135"/>
                <a:gd name="T24" fmla="*/ 78 w 124"/>
                <a:gd name="T25" fmla="*/ 36 h 135"/>
                <a:gd name="T26" fmla="*/ 78 w 124"/>
                <a:gd name="T27" fmla="*/ 95 h 135"/>
                <a:gd name="T28" fmla="*/ 74 w 124"/>
                <a:gd name="T29" fmla="*/ 95 h 135"/>
                <a:gd name="T30" fmla="*/ 70 w 124"/>
                <a:gd name="T31" fmla="*/ 95 h 135"/>
                <a:gd name="T32" fmla="*/ 70 w 124"/>
                <a:gd name="T33" fmla="*/ 88 h 135"/>
                <a:gd name="T34" fmla="*/ 68 w 124"/>
                <a:gd name="T35" fmla="*/ 81 h 135"/>
                <a:gd name="T36" fmla="*/ 58 w 124"/>
                <a:gd name="T37" fmla="*/ 71 h 135"/>
                <a:gd name="T38" fmla="*/ 34 w 124"/>
                <a:gd name="T39" fmla="*/ 70 h 135"/>
                <a:gd name="T40" fmla="*/ 33 w 124"/>
                <a:gd name="T41" fmla="*/ 74 h 135"/>
                <a:gd name="T42" fmla="*/ 33 w 124"/>
                <a:gd name="T43" fmla="*/ 115 h 135"/>
                <a:gd name="T44" fmla="*/ 43 w 124"/>
                <a:gd name="T45" fmla="*/ 125 h 135"/>
                <a:gd name="T46" fmla="*/ 69 w 124"/>
                <a:gd name="T47" fmla="*/ 125 h 135"/>
                <a:gd name="T48" fmla="*/ 112 w 124"/>
                <a:gd name="T49" fmla="*/ 97 h 135"/>
                <a:gd name="T50" fmla="*/ 115 w 124"/>
                <a:gd name="T51" fmla="*/ 90 h 135"/>
                <a:gd name="T52" fmla="*/ 124 w 124"/>
                <a:gd name="T53" fmla="*/ 93 h 135"/>
                <a:gd name="T54" fmla="*/ 109 w 124"/>
                <a:gd name="T55" fmla="*/ 135 h 135"/>
                <a:gd name="T56" fmla="*/ 0 w 124"/>
                <a:gd name="T57" fmla="*/ 135 h 135"/>
                <a:gd name="T58" fmla="*/ 0 w 124"/>
                <a:gd name="T59" fmla="*/ 128 h 135"/>
                <a:gd name="T60" fmla="*/ 8 w 124"/>
                <a:gd name="T61" fmla="*/ 127 h 135"/>
                <a:gd name="T62" fmla="*/ 15 w 124"/>
                <a:gd name="T63" fmla="*/ 120 h 135"/>
                <a:gd name="T64" fmla="*/ 16 w 124"/>
                <a:gd name="T65" fmla="*/ 113 h 135"/>
                <a:gd name="T66" fmla="*/ 16 w 124"/>
                <a:gd name="T67" fmla="*/ 21 h 135"/>
                <a:gd name="T68" fmla="*/ 16 w 124"/>
                <a:gd name="T69" fmla="*/ 16 h 135"/>
                <a:gd name="T70" fmla="*/ 8 w 124"/>
                <a:gd name="T71" fmla="*/ 9 h 135"/>
                <a:gd name="T72" fmla="*/ 4 w 124"/>
                <a:gd name="T73" fmla="*/ 8 h 135"/>
                <a:gd name="T74" fmla="*/ 0 w 124"/>
                <a:gd name="T75" fmla="*/ 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35">
                  <a:moveTo>
                    <a:pt x="0" y="8"/>
                  </a:moveTo>
                  <a:cubicBezTo>
                    <a:pt x="0" y="5"/>
                    <a:pt x="0" y="3"/>
                    <a:pt x="0" y="1"/>
                  </a:cubicBezTo>
                  <a:cubicBezTo>
                    <a:pt x="3" y="0"/>
                    <a:pt x="98" y="0"/>
                    <a:pt x="105" y="1"/>
                  </a:cubicBezTo>
                  <a:cubicBezTo>
                    <a:pt x="109" y="12"/>
                    <a:pt x="113" y="24"/>
                    <a:pt x="117" y="35"/>
                  </a:cubicBezTo>
                  <a:cubicBezTo>
                    <a:pt x="115" y="37"/>
                    <a:pt x="112" y="38"/>
                    <a:pt x="110" y="39"/>
                  </a:cubicBezTo>
                  <a:cubicBezTo>
                    <a:pt x="109" y="36"/>
                    <a:pt x="108" y="35"/>
                    <a:pt x="107" y="33"/>
                  </a:cubicBezTo>
                  <a:cubicBezTo>
                    <a:pt x="101" y="20"/>
                    <a:pt x="92" y="13"/>
                    <a:pt x="78" y="11"/>
                  </a:cubicBezTo>
                  <a:cubicBezTo>
                    <a:pt x="63" y="10"/>
                    <a:pt x="48" y="11"/>
                    <a:pt x="34" y="11"/>
                  </a:cubicBezTo>
                  <a:cubicBezTo>
                    <a:pt x="33" y="15"/>
                    <a:pt x="33" y="55"/>
                    <a:pt x="34" y="61"/>
                  </a:cubicBezTo>
                  <a:cubicBezTo>
                    <a:pt x="41" y="61"/>
                    <a:pt x="48" y="61"/>
                    <a:pt x="55" y="60"/>
                  </a:cubicBezTo>
                  <a:cubicBezTo>
                    <a:pt x="64" y="59"/>
                    <a:pt x="68" y="54"/>
                    <a:pt x="69" y="45"/>
                  </a:cubicBezTo>
                  <a:cubicBezTo>
                    <a:pt x="70" y="42"/>
                    <a:pt x="70" y="39"/>
                    <a:pt x="70" y="36"/>
                  </a:cubicBezTo>
                  <a:cubicBezTo>
                    <a:pt x="73" y="36"/>
                    <a:pt x="75" y="36"/>
                    <a:pt x="78" y="36"/>
                  </a:cubicBezTo>
                  <a:cubicBezTo>
                    <a:pt x="78" y="56"/>
                    <a:pt x="78" y="75"/>
                    <a:pt x="78" y="95"/>
                  </a:cubicBezTo>
                  <a:cubicBezTo>
                    <a:pt x="77" y="95"/>
                    <a:pt x="76" y="95"/>
                    <a:pt x="74" y="95"/>
                  </a:cubicBezTo>
                  <a:cubicBezTo>
                    <a:pt x="73" y="95"/>
                    <a:pt x="72" y="95"/>
                    <a:pt x="70" y="95"/>
                  </a:cubicBezTo>
                  <a:cubicBezTo>
                    <a:pt x="70" y="93"/>
                    <a:pt x="70" y="90"/>
                    <a:pt x="70" y="88"/>
                  </a:cubicBezTo>
                  <a:cubicBezTo>
                    <a:pt x="69" y="86"/>
                    <a:pt x="69" y="83"/>
                    <a:pt x="68" y="81"/>
                  </a:cubicBezTo>
                  <a:cubicBezTo>
                    <a:pt x="67" y="75"/>
                    <a:pt x="64" y="72"/>
                    <a:pt x="58" y="71"/>
                  </a:cubicBezTo>
                  <a:cubicBezTo>
                    <a:pt x="50" y="69"/>
                    <a:pt x="42" y="70"/>
                    <a:pt x="34" y="70"/>
                  </a:cubicBezTo>
                  <a:cubicBezTo>
                    <a:pt x="33" y="72"/>
                    <a:pt x="33" y="73"/>
                    <a:pt x="33" y="74"/>
                  </a:cubicBezTo>
                  <a:cubicBezTo>
                    <a:pt x="33" y="88"/>
                    <a:pt x="33" y="102"/>
                    <a:pt x="33" y="115"/>
                  </a:cubicBezTo>
                  <a:cubicBezTo>
                    <a:pt x="33" y="124"/>
                    <a:pt x="34" y="125"/>
                    <a:pt x="43" y="125"/>
                  </a:cubicBezTo>
                  <a:cubicBezTo>
                    <a:pt x="52" y="125"/>
                    <a:pt x="60" y="125"/>
                    <a:pt x="69" y="125"/>
                  </a:cubicBezTo>
                  <a:cubicBezTo>
                    <a:pt x="89" y="125"/>
                    <a:pt x="104" y="115"/>
                    <a:pt x="112" y="97"/>
                  </a:cubicBezTo>
                  <a:cubicBezTo>
                    <a:pt x="113" y="95"/>
                    <a:pt x="114" y="93"/>
                    <a:pt x="115" y="90"/>
                  </a:cubicBezTo>
                  <a:cubicBezTo>
                    <a:pt x="118" y="91"/>
                    <a:pt x="121" y="92"/>
                    <a:pt x="124" y="93"/>
                  </a:cubicBezTo>
                  <a:cubicBezTo>
                    <a:pt x="119" y="108"/>
                    <a:pt x="114" y="121"/>
                    <a:pt x="109" y="135"/>
                  </a:cubicBezTo>
                  <a:cubicBezTo>
                    <a:pt x="73" y="135"/>
                    <a:pt x="37" y="135"/>
                    <a:pt x="0" y="135"/>
                  </a:cubicBezTo>
                  <a:cubicBezTo>
                    <a:pt x="0" y="133"/>
                    <a:pt x="0" y="131"/>
                    <a:pt x="0" y="128"/>
                  </a:cubicBezTo>
                  <a:cubicBezTo>
                    <a:pt x="3" y="128"/>
                    <a:pt x="6" y="128"/>
                    <a:pt x="8" y="127"/>
                  </a:cubicBezTo>
                  <a:cubicBezTo>
                    <a:pt x="13" y="126"/>
                    <a:pt x="15" y="125"/>
                    <a:pt x="15" y="120"/>
                  </a:cubicBezTo>
                  <a:cubicBezTo>
                    <a:pt x="16" y="118"/>
                    <a:pt x="16" y="115"/>
                    <a:pt x="16" y="113"/>
                  </a:cubicBezTo>
                  <a:cubicBezTo>
                    <a:pt x="16" y="82"/>
                    <a:pt x="16" y="52"/>
                    <a:pt x="16" y="21"/>
                  </a:cubicBezTo>
                  <a:cubicBezTo>
                    <a:pt x="16" y="20"/>
                    <a:pt x="16" y="18"/>
                    <a:pt x="16" y="16"/>
                  </a:cubicBezTo>
                  <a:cubicBezTo>
                    <a:pt x="15" y="11"/>
                    <a:pt x="13" y="9"/>
                    <a:pt x="8" y="9"/>
                  </a:cubicBezTo>
                  <a:cubicBezTo>
                    <a:pt x="7" y="9"/>
                    <a:pt x="6" y="8"/>
                    <a:pt x="4" y="8"/>
                  </a:cubicBezTo>
                  <a:cubicBezTo>
                    <a:pt x="3" y="8"/>
                    <a:pt x="2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4C5008BE-85F2-4D11-BB20-703765D0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441" y="3891177"/>
              <a:ext cx="352419" cy="381253"/>
            </a:xfrm>
            <a:custGeom>
              <a:avLst/>
              <a:gdLst>
                <a:gd name="T0" fmla="*/ 33 w 123"/>
                <a:gd name="T1" fmla="*/ 60 h 134"/>
                <a:gd name="T2" fmla="*/ 55 w 123"/>
                <a:gd name="T3" fmla="*/ 59 h 134"/>
                <a:gd name="T4" fmla="*/ 68 w 123"/>
                <a:gd name="T5" fmla="*/ 45 h 134"/>
                <a:gd name="T6" fmla="*/ 70 w 123"/>
                <a:gd name="T7" fmla="*/ 35 h 134"/>
                <a:gd name="T8" fmla="*/ 77 w 123"/>
                <a:gd name="T9" fmla="*/ 35 h 134"/>
                <a:gd name="T10" fmla="*/ 77 w 123"/>
                <a:gd name="T11" fmla="*/ 94 h 134"/>
                <a:gd name="T12" fmla="*/ 75 w 123"/>
                <a:gd name="T13" fmla="*/ 94 h 134"/>
                <a:gd name="T14" fmla="*/ 70 w 123"/>
                <a:gd name="T15" fmla="*/ 94 h 134"/>
                <a:gd name="T16" fmla="*/ 69 w 123"/>
                <a:gd name="T17" fmla="*/ 83 h 134"/>
                <a:gd name="T18" fmla="*/ 54 w 123"/>
                <a:gd name="T19" fmla="*/ 69 h 134"/>
                <a:gd name="T20" fmla="*/ 33 w 123"/>
                <a:gd name="T21" fmla="*/ 69 h 134"/>
                <a:gd name="T22" fmla="*/ 33 w 123"/>
                <a:gd name="T23" fmla="*/ 73 h 134"/>
                <a:gd name="T24" fmla="*/ 33 w 123"/>
                <a:gd name="T25" fmla="*/ 114 h 134"/>
                <a:gd name="T26" fmla="*/ 43 w 123"/>
                <a:gd name="T27" fmla="*/ 124 h 134"/>
                <a:gd name="T28" fmla="*/ 68 w 123"/>
                <a:gd name="T29" fmla="*/ 124 h 134"/>
                <a:gd name="T30" fmla="*/ 112 w 123"/>
                <a:gd name="T31" fmla="*/ 96 h 134"/>
                <a:gd name="T32" fmla="*/ 115 w 123"/>
                <a:gd name="T33" fmla="*/ 90 h 134"/>
                <a:gd name="T34" fmla="*/ 115 w 123"/>
                <a:gd name="T35" fmla="*/ 90 h 134"/>
                <a:gd name="T36" fmla="*/ 123 w 123"/>
                <a:gd name="T37" fmla="*/ 92 h 134"/>
                <a:gd name="T38" fmla="*/ 109 w 123"/>
                <a:gd name="T39" fmla="*/ 134 h 134"/>
                <a:gd name="T40" fmla="*/ 0 w 123"/>
                <a:gd name="T41" fmla="*/ 134 h 134"/>
                <a:gd name="T42" fmla="*/ 0 w 123"/>
                <a:gd name="T43" fmla="*/ 127 h 134"/>
                <a:gd name="T44" fmla="*/ 8 w 123"/>
                <a:gd name="T45" fmla="*/ 126 h 134"/>
                <a:gd name="T46" fmla="*/ 15 w 123"/>
                <a:gd name="T47" fmla="*/ 120 h 134"/>
                <a:gd name="T48" fmla="*/ 16 w 123"/>
                <a:gd name="T49" fmla="*/ 113 h 134"/>
                <a:gd name="T50" fmla="*/ 16 w 123"/>
                <a:gd name="T51" fmla="*/ 20 h 134"/>
                <a:gd name="T52" fmla="*/ 5 w 123"/>
                <a:gd name="T53" fmla="*/ 7 h 134"/>
                <a:gd name="T54" fmla="*/ 0 w 123"/>
                <a:gd name="T55" fmla="*/ 7 h 134"/>
                <a:gd name="T56" fmla="*/ 0 w 123"/>
                <a:gd name="T57" fmla="*/ 0 h 134"/>
                <a:gd name="T58" fmla="*/ 105 w 123"/>
                <a:gd name="T59" fmla="*/ 0 h 134"/>
                <a:gd name="T60" fmla="*/ 117 w 123"/>
                <a:gd name="T61" fmla="*/ 35 h 134"/>
                <a:gd name="T62" fmla="*/ 109 w 123"/>
                <a:gd name="T63" fmla="*/ 38 h 134"/>
                <a:gd name="T64" fmla="*/ 107 w 123"/>
                <a:gd name="T65" fmla="*/ 34 h 134"/>
                <a:gd name="T66" fmla="*/ 105 w 123"/>
                <a:gd name="T67" fmla="*/ 29 h 134"/>
                <a:gd name="T68" fmla="*/ 78 w 123"/>
                <a:gd name="T69" fmla="*/ 11 h 134"/>
                <a:gd name="T70" fmla="*/ 42 w 123"/>
                <a:gd name="T71" fmla="*/ 10 h 134"/>
                <a:gd name="T72" fmla="*/ 33 w 123"/>
                <a:gd name="T73" fmla="*/ 10 h 134"/>
                <a:gd name="T74" fmla="*/ 33 w 123"/>
                <a:gd name="T75" fmla="*/ 6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34">
                  <a:moveTo>
                    <a:pt x="33" y="60"/>
                  </a:moveTo>
                  <a:cubicBezTo>
                    <a:pt x="41" y="60"/>
                    <a:pt x="48" y="61"/>
                    <a:pt x="55" y="59"/>
                  </a:cubicBezTo>
                  <a:cubicBezTo>
                    <a:pt x="63" y="57"/>
                    <a:pt x="67" y="53"/>
                    <a:pt x="68" y="45"/>
                  </a:cubicBezTo>
                  <a:cubicBezTo>
                    <a:pt x="69" y="42"/>
                    <a:pt x="69" y="39"/>
                    <a:pt x="70" y="35"/>
                  </a:cubicBezTo>
                  <a:cubicBezTo>
                    <a:pt x="72" y="35"/>
                    <a:pt x="75" y="35"/>
                    <a:pt x="77" y="35"/>
                  </a:cubicBezTo>
                  <a:cubicBezTo>
                    <a:pt x="77" y="55"/>
                    <a:pt x="77" y="74"/>
                    <a:pt x="77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3" y="94"/>
                    <a:pt x="71" y="94"/>
                    <a:pt x="70" y="94"/>
                  </a:cubicBezTo>
                  <a:cubicBezTo>
                    <a:pt x="69" y="90"/>
                    <a:pt x="69" y="86"/>
                    <a:pt x="69" y="83"/>
                  </a:cubicBezTo>
                  <a:cubicBezTo>
                    <a:pt x="67" y="74"/>
                    <a:pt x="63" y="70"/>
                    <a:pt x="54" y="69"/>
                  </a:cubicBezTo>
                  <a:cubicBezTo>
                    <a:pt x="47" y="69"/>
                    <a:pt x="40" y="69"/>
                    <a:pt x="33" y="69"/>
                  </a:cubicBezTo>
                  <a:cubicBezTo>
                    <a:pt x="33" y="71"/>
                    <a:pt x="33" y="72"/>
                    <a:pt x="33" y="73"/>
                  </a:cubicBezTo>
                  <a:cubicBezTo>
                    <a:pt x="33" y="87"/>
                    <a:pt x="33" y="101"/>
                    <a:pt x="33" y="114"/>
                  </a:cubicBezTo>
                  <a:cubicBezTo>
                    <a:pt x="33" y="123"/>
                    <a:pt x="34" y="124"/>
                    <a:pt x="43" y="124"/>
                  </a:cubicBezTo>
                  <a:cubicBezTo>
                    <a:pt x="51" y="124"/>
                    <a:pt x="60" y="124"/>
                    <a:pt x="68" y="124"/>
                  </a:cubicBezTo>
                  <a:cubicBezTo>
                    <a:pt x="89" y="124"/>
                    <a:pt x="103" y="114"/>
                    <a:pt x="112" y="96"/>
                  </a:cubicBezTo>
                  <a:cubicBezTo>
                    <a:pt x="113" y="94"/>
                    <a:pt x="114" y="92"/>
                    <a:pt x="115" y="90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118" y="90"/>
                    <a:pt x="120" y="91"/>
                    <a:pt x="123" y="92"/>
                  </a:cubicBezTo>
                  <a:cubicBezTo>
                    <a:pt x="118" y="107"/>
                    <a:pt x="113" y="120"/>
                    <a:pt x="109" y="134"/>
                  </a:cubicBezTo>
                  <a:cubicBezTo>
                    <a:pt x="72" y="134"/>
                    <a:pt x="36" y="134"/>
                    <a:pt x="0" y="134"/>
                  </a:cubicBezTo>
                  <a:cubicBezTo>
                    <a:pt x="0" y="132"/>
                    <a:pt x="0" y="130"/>
                    <a:pt x="0" y="127"/>
                  </a:cubicBezTo>
                  <a:cubicBezTo>
                    <a:pt x="2" y="127"/>
                    <a:pt x="5" y="126"/>
                    <a:pt x="8" y="126"/>
                  </a:cubicBezTo>
                  <a:cubicBezTo>
                    <a:pt x="12" y="126"/>
                    <a:pt x="14" y="124"/>
                    <a:pt x="15" y="120"/>
                  </a:cubicBezTo>
                  <a:cubicBezTo>
                    <a:pt x="15" y="118"/>
                    <a:pt x="16" y="115"/>
                    <a:pt x="16" y="113"/>
                  </a:cubicBezTo>
                  <a:cubicBezTo>
                    <a:pt x="16" y="82"/>
                    <a:pt x="16" y="51"/>
                    <a:pt x="16" y="20"/>
                  </a:cubicBezTo>
                  <a:cubicBezTo>
                    <a:pt x="16" y="10"/>
                    <a:pt x="14" y="8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4" y="0"/>
                    <a:pt x="69" y="0"/>
                    <a:pt x="105" y="0"/>
                  </a:cubicBezTo>
                  <a:cubicBezTo>
                    <a:pt x="109" y="11"/>
                    <a:pt x="112" y="22"/>
                    <a:pt x="117" y="35"/>
                  </a:cubicBezTo>
                  <a:cubicBezTo>
                    <a:pt x="114" y="36"/>
                    <a:pt x="112" y="37"/>
                    <a:pt x="109" y="38"/>
                  </a:cubicBezTo>
                  <a:cubicBezTo>
                    <a:pt x="108" y="36"/>
                    <a:pt x="108" y="35"/>
                    <a:pt x="107" y="34"/>
                  </a:cubicBezTo>
                  <a:cubicBezTo>
                    <a:pt x="107" y="32"/>
                    <a:pt x="106" y="31"/>
                    <a:pt x="105" y="29"/>
                  </a:cubicBezTo>
                  <a:cubicBezTo>
                    <a:pt x="100" y="18"/>
                    <a:pt x="90" y="11"/>
                    <a:pt x="78" y="11"/>
                  </a:cubicBezTo>
                  <a:cubicBezTo>
                    <a:pt x="66" y="10"/>
                    <a:pt x="54" y="10"/>
                    <a:pt x="42" y="10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3" y="26"/>
                    <a:pt x="33" y="43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D6AEC90-4D66-EE62-1F91-2056A9B9F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7767" y="3891177"/>
              <a:ext cx="358826" cy="381253"/>
            </a:xfrm>
            <a:custGeom>
              <a:avLst/>
              <a:gdLst>
                <a:gd name="T0" fmla="*/ 43 w 126"/>
                <a:gd name="T1" fmla="*/ 134 h 134"/>
                <a:gd name="T2" fmla="*/ 0 w 126"/>
                <a:gd name="T3" fmla="*/ 134 h 134"/>
                <a:gd name="T4" fmla="*/ 0 w 126"/>
                <a:gd name="T5" fmla="*/ 127 h 134"/>
                <a:gd name="T6" fmla="*/ 7 w 126"/>
                <a:gd name="T7" fmla="*/ 126 h 134"/>
                <a:gd name="T8" fmla="*/ 16 w 126"/>
                <a:gd name="T9" fmla="*/ 118 h 134"/>
                <a:gd name="T10" fmla="*/ 16 w 126"/>
                <a:gd name="T11" fmla="*/ 110 h 134"/>
                <a:gd name="T12" fmla="*/ 16 w 126"/>
                <a:gd name="T13" fmla="*/ 18 h 134"/>
                <a:gd name="T14" fmla="*/ 5 w 126"/>
                <a:gd name="T15" fmla="*/ 7 h 134"/>
                <a:gd name="T16" fmla="*/ 0 w 126"/>
                <a:gd name="T17" fmla="*/ 7 h 134"/>
                <a:gd name="T18" fmla="*/ 0 w 126"/>
                <a:gd name="T19" fmla="*/ 0 h 134"/>
                <a:gd name="T20" fmla="*/ 40 w 126"/>
                <a:gd name="T21" fmla="*/ 0 h 134"/>
                <a:gd name="T22" fmla="*/ 98 w 126"/>
                <a:gd name="T23" fmla="*/ 100 h 134"/>
                <a:gd name="T24" fmla="*/ 99 w 126"/>
                <a:gd name="T25" fmla="*/ 96 h 134"/>
                <a:gd name="T26" fmla="*/ 99 w 126"/>
                <a:gd name="T27" fmla="*/ 24 h 134"/>
                <a:gd name="T28" fmla="*/ 98 w 126"/>
                <a:gd name="T29" fmla="*/ 17 h 134"/>
                <a:gd name="T30" fmla="*/ 89 w 126"/>
                <a:gd name="T31" fmla="*/ 7 h 134"/>
                <a:gd name="T32" fmla="*/ 83 w 126"/>
                <a:gd name="T33" fmla="*/ 7 h 134"/>
                <a:gd name="T34" fmla="*/ 83 w 126"/>
                <a:gd name="T35" fmla="*/ 4 h 134"/>
                <a:gd name="T36" fmla="*/ 83 w 126"/>
                <a:gd name="T37" fmla="*/ 0 h 134"/>
                <a:gd name="T38" fmla="*/ 125 w 126"/>
                <a:gd name="T39" fmla="*/ 0 h 134"/>
                <a:gd name="T40" fmla="*/ 126 w 126"/>
                <a:gd name="T41" fmla="*/ 3 h 134"/>
                <a:gd name="T42" fmla="*/ 126 w 126"/>
                <a:gd name="T43" fmla="*/ 7 h 134"/>
                <a:gd name="T44" fmla="*/ 120 w 126"/>
                <a:gd name="T45" fmla="*/ 7 h 134"/>
                <a:gd name="T46" fmla="*/ 110 w 126"/>
                <a:gd name="T47" fmla="*/ 16 h 134"/>
                <a:gd name="T48" fmla="*/ 110 w 126"/>
                <a:gd name="T49" fmla="*/ 26 h 134"/>
                <a:gd name="T50" fmla="*/ 110 w 126"/>
                <a:gd name="T51" fmla="*/ 128 h 134"/>
                <a:gd name="T52" fmla="*/ 110 w 126"/>
                <a:gd name="T53" fmla="*/ 134 h 134"/>
                <a:gd name="T54" fmla="*/ 98 w 126"/>
                <a:gd name="T55" fmla="*/ 134 h 134"/>
                <a:gd name="T56" fmla="*/ 28 w 126"/>
                <a:gd name="T57" fmla="*/ 14 h 134"/>
                <a:gd name="T58" fmla="*/ 28 w 126"/>
                <a:gd name="T59" fmla="*/ 14 h 134"/>
                <a:gd name="T60" fmla="*/ 27 w 126"/>
                <a:gd name="T61" fmla="*/ 17 h 134"/>
                <a:gd name="T62" fmla="*/ 27 w 126"/>
                <a:gd name="T63" fmla="*/ 110 h 134"/>
                <a:gd name="T64" fmla="*/ 28 w 126"/>
                <a:gd name="T65" fmla="*/ 118 h 134"/>
                <a:gd name="T66" fmla="*/ 36 w 126"/>
                <a:gd name="T67" fmla="*/ 126 h 134"/>
                <a:gd name="T68" fmla="*/ 43 w 126"/>
                <a:gd name="T69" fmla="*/ 127 h 134"/>
                <a:gd name="T70" fmla="*/ 43 w 126"/>
                <a:gd name="T7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" h="134">
                  <a:moveTo>
                    <a:pt x="43" y="134"/>
                  </a:moveTo>
                  <a:cubicBezTo>
                    <a:pt x="29" y="134"/>
                    <a:pt x="14" y="134"/>
                    <a:pt x="0" y="134"/>
                  </a:cubicBezTo>
                  <a:cubicBezTo>
                    <a:pt x="0" y="132"/>
                    <a:pt x="0" y="130"/>
                    <a:pt x="0" y="127"/>
                  </a:cubicBezTo>
                  <a:cubicBezTo>
                    <a:pt x="2" y="127"/>
                    <a:pt x="5" y="127"/>
                    <a:pt x="7" y="126"/>
                  </a:cubicBezTo>
                  <a:cubicBezTo>
                    <a:pt x="13" y="125"/>
                    <a:pt x="15" y="123"/>
                    <a:pt x="16" y="118"/>
                  </a:cubicBezTo>
                  <a:cubicBezTo>
                    <a:pt x="16" y="115"/>
                    <a:pt x="16" y="113"/>
                    <a:pt x="16" y="110"/>
                  </a:cubicBezTo>
                  <a:cubicBezTo>
                    <a:pt x="16" y="80"/>
                    <a:pt x="16" y="49"/>
                    <a:pt x="16" y="18"/>
                  </a:cubicBezTo>
                  <a:cubicBezTo>
                    <a:pt x="16" y="9"/>
                    <a:pt x="14" y="8"/>
                    <a:pt x="5" y="7"/>
                  </a:cubicBezTo>
                  <a:cubicBezTo>
                    <a:pt x="4" y="7"/>
                    <a:pt x="2" y="7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3" y="0"/>
                    <a:pt x="26" y="0"/>
                    <a:pt x="40" y="0"/>
                  </a:cubicBezTo>
                  <a:cubicBezTo>
                    <a:pt x="59" y="33"/>
                    <a:pt x="78" y="66"/>
                    <a:pt x="98" y="100"/>
                  </a:cubicBezTo>
                  <a:cubicBezTo>
                    <a:pt x="98" y="98"/>
                    <a:pt x="99" y="97"/>
                    <a:pt x="99" y="96"/>
                  </a:cubicBezTo>
                  <a:cubicBezTo>
                    <a:pt x="99" y="72"/>
                    <a:pt x="99" y="48"/>
                    <a:pt x="99" y="24"/>
                  </a:cubicBezTo>
                  <a:cubicBezTo>
                    <a:pt x="99" y="22"/>
                    <a:pt x="99" y="19"/>
                    <a:pt x="98" y="17"/>
                  </a:cubicBezTo>
                  <a:cubicBezTo>
                    <a:pt x="97" y="11"/>
                    <a:pt x="95" y="8"/>
                    <a:pt x="89" y="7"/>
                  </a:cubicBezTo>
                  <a:cubicBezTo>
                    <a:pt x="87" y="7"/>
                    <a:pt x="85" y="7"/>
                    <a:pt x="83" y="7"/>
                  </a:cubicBezTo>
                  <a:cubicBezTo>
                    <a:pt x="83" y="6"/>
                    <a:pt x="83" y="5"/>
                    <a:pt x="83" y="4"/>
                  </a:cubicBezTo>
                  <a:cubicBezTo>
                    <a:pt x="83" y="2"/>
                    <a:pt x="83" y="1"/>
                    <a:pt x="83" y="0"/>
                  </a:cubicBezTo>
                  <a:cubicBezTo>
                    <a:pt x="97" y="0"/>
                    <a:pt x="111" y="0"/>
                    <a:pt x="125" y="0"/>
                  </a:cubicBezTo>
                  <a:cubicBezTo>
                    <a:pt x="125" y="1"/>
                    <a:pt x="126" y="2"/>
                    <a:pt x="126" y="3"/>
                  </a:cubicBezTo>
                  <a:cubicBezTo>
                    <a:pt x="126" y="4"/>
                    <a:pt x="126" y="5"/>
                    <a:pt x="126" y="7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14" y="8"/>
                    <a:pt x="111" y="11"/>
                    <a:pt x="110" y="16"/>
                  </a:cubicBezTo>
                  <a:cubicBezTo>
                    <a:pt x="110" y="20"/>
                    <a:pt x="110" y="23"/>
                    <a:pt x="110" y="26"/>
                  </a:cubicBezTo>
                  <a:cubicBezTo>
                    <a:pt x="110" y="60"/>
                    <a:pt x="110" y="94"/>
                    <a:pt x="110" y="128"/>
                  </a:cubicBezTo>
                  <a:cubicBezTo>
                    <a:pt x="110" y="130"/>
                    <a:pt x="110" y="132"/>
                    <a:pt x="110" y="134"/>
                  </a:cubicBezTo>
                  <a:cubicBezTo>
                    <a:pt x="106" y="134"/>
                    <a:pt x="102" y="134"/>
                    <a:pt x="98" y="134"/>
                  </a:cubicBezTo>
                  <a:cubicBezTo>
                    <a:pt x="75" y="94"/>
                    <a:pt x="52" y="5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7" y="48"/>
                    <a:pt x="27" y="79"/>
                    <a:pt x="27" y="110"/>
                  </a:cubicBezTo>
                  <a:cubicBezTo>
                    <a:pt x="27" y="113"/>
                    <a:pt x="27" y="116"/>
                    <a:pt x="28" y="118"/>
                  </a:cubicBezTo>
                  <a:cubicBezTo>
                    <a:pt x="29" y="123"/>
                    <a:pt x="31" y="125"/>
                    <a:pt x="36" y="126"/>
                  </a:cubicBezTo>
                  <a:cubicBezTo>
                    <a:pt x="38" y="126"/>
                    <a:pt x="41" y="127"/>
                    <a:pt x="43" y="127"/>
                  </a:cubicBezTo>
                  <a:cubicBezTo>
                    <a:pt x="43" y="129"/>
                    <a:pt x="43" y="132"/>
                    <a:pt x="43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6A17CCC6-470C-F510-BC0B-EED1B731A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5428" y="3878362"/>
              <a:ext cx="397272" cy="410087"/>
            </a:xfrm>
            <a:custGeom>
              <a:avLst/>
              <a:gdLst>
                <a:gd name="T0" fmla="*/ 87 w 139"/>
                <a:gd name="T1" fmla="*/ 79 h 144"/>
                <a:gd name="T2" fmla="*/ 87 w 139"/>
                <a:gd name="T3" fmla="*/ 71 h 144"/>
                <a:gd name="T4" fmla="*/ 139 w 139"/>
                <a:gd name="T5" fmla="*/ 71 h 144"/>
                <a:gd name="T6" fmla="*/ 139 w 139"/>
                <a:gd name="T7" fmla="*/ 79 h 144"/>
                <a:gd name="T8" fmla="*/ 133 w 139"/>
                <a:gd name="T9" fmla="*/ 79 h 144"/>
                <a:gd name="T10" fmla="*/ 124 w 139"/>
                <a:gd name="T11" fmla="*/ 88 h 144"/>
                <a:gd name="T12" fmla="*/ 124 w 139"/>
                <a:gd name="T13" fmla="*/ 95 h 144"/>
                <a:gd name="T14" fmla="*/ 124 w 139"/>
                <a:gd name="T15" fmla="*/ 134 h 144"/>
                <a:gd name="T16" fmla="*/ 124 w 139"/>
                <a:gd name="T17" fmla="*/ 139 h 144"/>
                <a:gd name="T18" fmla="*/ 115 w 139"/>
                <a:gd name="T19" fmla="*/ 139 h 144"/>
                <a:gd name="T20" fmla="*/ 110 w 139"/>
                <a:gd name="T21" fmla="*/ 128 h 144"/>
                <a:gd name="T22" fmla="*/ 105 w 139"/>
                <a:gd name="T23" fmla="*/ 131 h 144"/>
                <a:gd name="T24" fmla="*/ 56 w 139"/>
                <a:gd name="T25" fmla="*/ 141 h 144"/>
                <a:gd name="T26" fmla="*/ 10 w 139"/>
                <a:gd name="T27" fmla="*/ 103 h 144"/>
                <a:gd name="T28" fmla="*/ 15 w 139"/>
                <a:gd name="T29" fmla="*/ 33 h 144"/>
                <a:gd name="T30" fmla="*/ 56 w 139"/>
                <a:gd name="T31" fmla="*/ 3 h 144"/>
                <a:gd name="T32" fmla="*/ 99 w 139"/>
                <a:gd name="T33" fmla="*/ 11 h 144"/>
                <a:gd name="T34" fmla="*/ 102 w 139"/>
                <a:gd name="T35" fmla="*/ 13 h 144"/>
                <a:gd name="T36" fmla="*/ 105 w 139"/>
                <a:gd name="T37" fmla="*/ 5 h 144"/>
                <a:gd name="T38" fmla="*/ 112 w 139"/>
                <a:gd name="T39" fmla="*/ 5 h 144"/>
                <a:gd name="T40" fmla="*/ 122 w 139"/>
                <a:gd name="T41" fmla="*/ 46 h 144"/>
                <a:gd name="T42" fmla="*/ 114 w 139"/>
                <a:gd name="T43" fmla="*/ 49 h 144"/>
                <a:gd name="T44" fmla="*/ 112 w 139"/>
                <a:gd name="T45" fmla="*/ 44 h 144"/>
                <a:gd name="T46" fmla="*/ 100 w 139"/>
                <a:gd name="T47" fmla="*/ 25 h 144"/>
                <a:gd name="T48" fmla="*/ 42 w 139"/>
                <a:gd name="T49" fmla="*/ 23 h 144"/>
                <a:gd name="T50" fmla="*/ 24 w 139"/>
                <a:gd name="T51" fmla="*/ 62 h 144"/>
                <a:gd name="T52" fmla="*/ 34 w 139"/>
                <a:gd name="T53" fmla="*/ 109 h 144"/>
                <a:gd name="T54" fmla="*/ 77 w 139"/>
                <a:gd name="T55" fmla="*/ 131 h 144"/>
                <a:gd name="T56" fmla="*/ 101 w 139"/>
                <a:gd name="T57" fmla="*/ 120 h 144"/>
                <a:gd name="T58" fmla="*/ 106 w 139"/>
                <a:gd name="T59" fmla="*/ 109 h 144"/>
                <a:gd name="T60" fmla="*/ 106 w 139"/>
                <a:gd name="T61" fmla="*/ 90 h 144"/>
                <a:gd name="T62" fmla="*/ 96 w 139"/>
                <a:gd name="T63" fmla="*/ 79 h 144"/>
                <a:gd name="T64" fmla="*/ 87 w 139"/>
                <a:gd name="T65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144">
                  <a:moveTo>
                    <a:pt x="87" y="79"/>
                  </a:moveTo>
                  <a:cubicBezTo>
                    <a:pt x="87" y="76"/>
                    <a:pt x="87" y="74"/>
                    <a:pt x="87" y="71"/>
                  </a:cubicBezTo>
                  <a:cubicBezTo>
                    <a:pt x="105" y="71"/>
                    <a:pt x="122" y="71"/>
                    <a:pt x="139" y="71"/>
                  </a:cubicBezTo>
                  <a:cubicBezTo>
                    <a:pt x="139" y="74"/>
                    <a:pt x="139" y="76"/>
                    <a:pt x="139" y="79"/>
                  </a:cubicBezTo>
                  <a:cubicBezTo>
                    <a:pt x="137" y="79"/>
                    <a:pt x="135" y="79"/>
                    <a:pt x="133" y="79"/>
                  </a:cubicBezTo>
                  <a:cubicBezTo>
                    <a:pt x="127" y="79"/>
                    <a:pt x="125" y="81"/>
                    <a:pt x="124" y="88"/>
                  </a:cubicBezTo>
                  <a:cubicBezTo>
                    <a:pt x="124" y="90"/>
                    <a:pt x="124" y="93"/>
                    <a:pt x="124" y="95"/>
                  </a:cubicBezTo>
                  <a:cubicBezTo>
                    <a:pt x="124" y="108"/>
                    <a:pt x="124" y="121"/>
                    <a:pt x="124" y="134"/>
                  </a:cubicBezTo>
                  <a:cubicBezTo>
                    <a:pt x="124" y="135"/>
                    <a:pt x="124" y="137"/>
                    <a:pt x="124" y="139"/>
                  </a:cubicBezTo>
                  <a:cubicBezTo>
                    <a:pt x="121" y="139"/>
                    <a:pt x="118" y="139"/>
                    <a:pt x="115" y="139"/>
                  </a:cubicBezTo>
                  <a:cubicBezTo>
                    <a:pt x="113" y="136"/>
                    <a:pt x="112" y="132"/>
                    <a:pt x="110" y="128"/>
                  </a:cubicBezTo>
                  <a:cubicBezTo>
                    <a:pt x="108" y="129"/>
                    <a:pt x="107" y="130"/>
                    <a:pt x="105" y="131"/>
                  </a:cubicBezTo>
                  <a:cubicBezTo>
                    <a:pt x="90" y="140"/>
                    <a:pt x="74" y="144"/>
                    <a:pt x="56" y="141"/>
                  </a:cubicBezTo>
                  <a:cubicBezTo>
                    <a:pt x="34" y="137"/>
                    <a:pt x="18" y="124"/>
                    <a:pt x="10" y="103"/>
                  </a:cubicBezTo>
                  <a:cubicBezTo>
                    <a:pt x="0" y="79"/>
                    <a:pt x="1" y="55"/>
                    <a:pt x="15" y="33"/>
                  </a:cubicBezTo>
                  <a:cubicBezTo>
                    <a:pt x="24" y="17"/>
                    <a:pt x="38" y="6"/>
                    <a:pt x="56" y="3"/>
                  </a:cubicBezTo>
                  <a:cubicBezTo>
                    <a:pt x="71" y="0"/>
                    <a:pt x="86" y="2"/>
                    <a:pt x="99" y="11"/>
                  </a:cubicBezTo>
                  <a:cubicBezTo>
                    <a:pt x="100" y="12"/>
                    <a:pt x="101" y="12"/>
                    <a:pt x="102" y="13"/>
                  </a:cubicBezTo>
                  <a:cubicBezTo>
                    <a:pt x="103" y="10"/>
                    <a:pt x="104" y="7"/>
                    <a:pt x="105" y="5"/>
                  </a:cubicBezTo>
                  <a:cubicBezTo>
                    <a:pt x="107" y="5"/>
                    <a:pt x="109" y="5"/>
                    <a:pt x="112" y="5"/>
                  </a:cubicBezTo>
                  <a:cubicBezTo>
                    <a:pt x="115" y="18"/>
                    <a:pt x="119" y="32"/>
                    <a:pt x="122" y="46"/>
                  </a:cubicBezTo>
                  <a:cubicBezTo>
                    <a:pt x="120" y="47"/>
                    <a:pt x="117" y="48"/>
                    <a:pt x="114" y="49"/>
                  </a:cubicBezTo>
                  <a:cubicBezTo>
                    <a:pt x="114" y="47"/>
                    <a:pt x="113" y="45"/>
                    <a:pt x="112" y="44"/>
                  </a:cubicBezTo>
                  <a:cubicBezTo>
                    <a:pt x="109" y="37"/>
                    <a:pt x="105" y="30"/>
                    <a:pt x="100" y="25"/>
                  </a:cubicBezTo>
                  <a:cubicBezTo>
                    <a:pt x="84" y="8"/>
                    <a:pt x="59" y="7"/>
                    <a:pt x="42" y="23"/>
                  </a:cubicBezTo>
                  <a:cubicBezTo>
                    <a:pt x="31" y="34"/>
                    <a:pt x="25" y="47"/>
                    <a:pt x="24" y="62"/>
                  </a:cubicBezTo>
                  <a:cubicBezTo>
                    <a:pt x="22" y="79"/>
                    <a:pt x="25" y="95"/>
                    <a:pt x="34" y="109"/>
                  </a:cubicBezTo>
                  <a:cubicBezTo>
                    <a:pt x="44" y="125"/>
                    <a:pt x="59" y="132"/>
                    <a:pt x="77" y="131"/>
                  </a:cubicBezTo>
                  <a:cubicBezTo>
                    <a:pt x="86" y="130"/>
                    <a:pt x="94" y="127"/>
                    <a:pt x="101" y="120"/>
                  </a:cubicBezTo>
                  <a:cubicBezTo>
                    <a:pt x="104" y="117"/>
                    <a:pt x="106" y="114"/>
                    <a:pt x="106" y="109"/>
                  </a:cubicBezTo>
                  <a:cubicBezTo>
                    <a:pt x="106" y="103"/>
                    <a:pt x="107" y="96"/>
                    <a:pt x="106" y="90"/>
                  </a:cubicBezTo>
                  <a:cubicBezTo>
                    <a:pt x="106" y="82"/>
                    <a:pt x="104" y="81"/>
                    <a:pt x="96" y="79"/>
                  </a:cubicBezTo>
                  <a:cubicBezTo>
                    <a:pt x="94" y="79"/>
                    <a:pt x="91" y="79"/>
                    <a:pt x="87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25">
              <a:extLst>
                <a:ext uri="{FF2B5EF4-FFF2-40B4-BE49-F238E27FC236}">
                  <a16:creationId xmlns:a16="http://schemas.microsoft.com/office/drawing/2014/main" id="{32299445-8003-CB84-24B7-6D0F433F8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458" y="3884769"/>
              <a:ext cx="323584" cy="397272"/>
            </a:xfrm>
            <a:custGeom>
              <a:avLst/>
              <a:gdLst>
                <a:gd name="T0" fmla="*/ 103 w 113"/>
                <a:gd name="T1" fmla="*/ 44 h 140"/>
                <a:gd name="T2" fmla="*/ 95 w 113"/>
                <a:gd name="T3" fmla="*/ 46 h 140"/>
                <a:gd name="T4" fmla="*/ 92 w 113"/>
                <a:gd name="T5" fmla="*/ 41 h 140"/>
                <a:gd name="T6" fmla="*/ 72 w 113"/>
                <a:gd name="T7" fmla="*/ 18 h 140"/>
                <a:gd name="T8" fmla="*/ 38 w 113"/>
                <a:gd name="T9" fmla="*/ 12 h 140"/>
                <a:gd name="T10" fmla="*/ 25 w 113"/>
                <a:gd name="T11" fmla="*/ 19 h 140"/>
                <a:gd name="T12" fmla="*/ 26 w 113"/>
                <a:gd name="T13" fmla="*/ 44 h 140"/>
                <a:gd name="T14" fmla="*/ 42 w 113"/>
                <a:gd name="T15" fmla="*/ 53 h 140"/>
                <a:gd name="T16" fmla="*/ 70 w 113"/>
                <a:gd name="T17" fmla="*/ 62 h 140"/>
                <a:gd name="T18" fmla="*/ 90 w 113"/>
                <a:gd name="T19" fmla="*/ 70 h 140"/>
                <a:gd name="T20" fmla="*/ 97 w 113"/>
                <a:gd name="T21" fmla="*/ 125 h 140"/>
                <a:gd name="T22" fmla="*/ 56 w 113"/>
                <a:gd name="T23" fmla="*/ 140 h 140"/>
                <a:gd name="T24" fmla="*/ 25 w 113"/>
                <a:gd name="T25" fmla="*/ 128 h 140"/>
                <a:gd name="T26" fmla="*/ 21 w 113"/>
                <a:gd name="T27" fmla="*/ 125 h 140"/>
                <a:gd name="T28" fmla="*/ 16 w 113"/>
                <a:gd name="T29" fmla="*/ 137 h 140"/>
                <a:gd name="T30" fmla="*/ 10 w 113"/>
                <a:gd name="T31" fmla="*/ 137 h 140"/>
                <a:gd name="T32" fmla="*/ 1 w 113"/>
                <a:gd name="T33" fmla="*/ 89 h 140"/>
                <a:gd name="T34" fmla="*/ 10 w 113"/>
                <a:gd name="T35" fmla="*/ 87 h 140"/>
                <a:gd name="T36" fmla="*/ 13 w 113"/>
                <a:gd name="T37" fmla="*/ 95 h 140"/>
                <a:gd name="T38" fmla="*/ 36 w 113"/>
                <a:gd name="T39" fmla="*/ 122 h 140"/>
                <a:gd name="T40" fmla="*/ 69 w 113"/>
                <a:gd name="T41" fmla="*/ 128 h 140"/>
                <a:gd name="T42" fmla="*/ 85 w 113"/>
                <a:gd name="T43" fmla="*/ 119 h 140"/>
                <a:gd name="T44" fmla="*/ 81 w 113"/>
                <a:gd name="T45" fmla="*/ 86 h 140"/>
                <a:gd name="T46" fmla="*/ 63 w 113"/>
                <a:gd name="T47" fmla="*/ 79 h 140"/>
                <a:gd name="T48" fmla="*/ 38 w 113"/>
                <a:gd name="T49" fmla="*/ 71 h 140"/>
                <a:gd name="T50" fmla="*/ 19 w 113"/>
                <a:gd name="T51" fmla="*/ 62 h 140"/>
                <a:gd name="T52" fmla="*/ 15 w 113"/>
                <a:gd name="T53" fmla="*/ 13 h 140"/>
                <a:gd name="T54" fmla="*/ 51 w 113"/>
                <a:gd name="T55" fmla="*/ 0 h 140"/>
                <a:gd name="T56" fmla="*/ 81 w 113"/>
                <a:gd name="T57" fmla="*/ 10 h 140"/>
                <a:gd name="T58" fmla="*/ 82 w 113"/>
                <a:gd name="T59" fmla="*/ 11 h 140"/>
                <a:gd name="T60" fmla="*/ 83 w 113"/>
                <a:gd name="T61" fmla="*/ 11 h 140"/>
                <a:gd name="T62" fmla="*/ 87 w 113"/>
                <a:gd name="T63" fmla="*/ 2 h 140"/>
                <a:gd name="T64" fmla="*/ 93 w 113"/>
                <a:gd name="T65" fmla="*/ 2 h 140"/>
                <a:gd name="T66" fmla="*/ 103 w 113"/>
                <a:gd name="T67" fmla="*/ 4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3" h="140">
                  <a:moveTo>
                    <a:pt x="103" y="44"/>
                  </a:moveTo>
                  <a:cubicBezTo>
                    <a:pt x="100" y="45"/>
                    <a:pt x="98" y="45"/>
                    <a:pt x="95" y="46"/>
                  </a:cubicBezTo>
                  <a:cubicBezTo>
                    <a:pt x="94" y="44"/>
                    <a:pt x="93" y="43"/>
                    <a:pt x="92" y="41"/>
                  </a:cubicBezTo>
                  <a:cubicBezTo>
                    <a:pt x="87" y="32"/>
                    <a:pt x="81" y="24"/>
                    <a:pt x="72" y="18"/>
                  </a:cubicBezTo>
                  <a:cubicBezTo>
                    <a:pt x="61" y="11"/>
                    <a:pt x="50" y="9"/>
                    <a:pt x="38" y="12"/>
                  </a:cubicBezTo>
                  <a:cubicBezTo>
                    <a:pt x="33" y="13"/>
                    <a:pt x="28" y="16"/>
                    <a:pt x="25" y="19"/>
                  </a:cubicBezTo>
                  <a:cubicBezTo>
                    <a:pt x="18" y="27"/>
                    <a:pt x="19" y="38"/>
                    <a:pt x="26" y="44"/>
                  </a:cubicBezTo>
                  <a:cubicBezTo>
                    <a:pt x="31" y="49"/>
                    <a:pt x="36" y="51"/>
                    <a:pt x="42" y="53"/>
                  </a:cubicBezTo>
                  <a:cubicBezTo>
                    <a:pt x="51" y="56"/>
                    <a:pt x="61" y="59"/>
                    <a:pt x="70" y="62"/>
                  </a:cubicBezTo>
                  <a:cubicBezTo>
                    <a:pt x="77" y="64"/>
                    <a:pt x="84" y="67"/>
                    <a:pt x="90" y="70"/>
                  </a:cubicBezTo>
                  <a:cubicBezTo>
                    <a:pt x="113" y="83"/>
                    <a:pt x="112" y="111"/>
                    <a:pt x="97" y="125"/>
                  </a:cubicBezTo>
                  <a:cubicBezTo>
                    <a:pt x="85" y="137"/>
                    <a:pt x="71" y="140"/>
                    <a:pt x="56" y="140"/>
                  </a:cubicBezTo>
                  <a:cubicBezTo>
                    <a:pt x="44" y="139"/>
                    <a:pt x="34" y="135"/>
                    <a:pt x="25" y="128"/>
                  </a:cubicBezTo>
                  <a:cubicBezTo>
                    <a:pt x="24" y="127"/>
                    <a:pt x="23" y="126"/>
                    <a:pt x="21" y="125"/>
                  </a:cubicBezTo>
                  <a:cubicBezTo>
                    <a:pt x="19" y="129"/>
                    <a:pt x="18" y="133"/>
                    <a:pt x="16" y="137"/>
                  </a:cubicBezTo>
                  <a:cubicBezTo>
                    <a:pt x="14" y="137"/>
                    <a:pt x="12" y="137"/>
                    <a:pt x="10" y="137"/>
                  </a:cubicBezTo>
                  <a:cubicBezTo>
                    <a:pt x="7" y="121"/>
                    <a:pt x="4" y="105"/>
                    <a:pt x="1" y="89"/>
                  </a:cubicBezTo>
                  <a:cubicBezTo>
                    <a:pt x="4" y="88"/>
                    <a:pt x="7" y="88"/>
                    <a:pt x="10" y="87"/>
                  </a:cubicBezTo>
                  <a:cubicBezTo>
                    <a:pt x="11" y="90"/>
                    <a:pt x="12" y="93"/>
                    <a:pt x="13" y="95"/>
                  </a:cubicBezTo>
                  <a:cubicBezTo>
                    <a:pt x="18" y="106"/>
                    <a:pt x="26" y="116"/>
                    <a:pt x="36" y="122"/>
                  </a:cubicBezTo>
                  <a:cubicBezTo>
                    <a:pt x="46" y="129"/>
                    <a:pt x="57" y="131"/>
                    <a:pt x="69" y="128"/>
                  </a:cubicBezTo>
                  <a:cubicBezTo>
                    <a:pt x="75" y="127"/>
                    <a:pt x="80" y="123"/>
                    <a:pt x="85" y="119"/>
                  </a:cubicBezTo>
                  <a:cubicBezTo>
                    <a:pt x="94" y="110"/>
                    <a:pt x="94" y="93"/>
                    <a:pt x="81" y="86"/>
                  </a:cubicBezTo>
                  <a:cubicBezTo>
                    <a:pt x="75" y="83"/>
                    <a:pt x="69" y="81"/>
                    <a:pt x="63" y="79"/>
                  </a:cubicBezTo>
                  <a:cubicBezTo>
                    <a:pt x="55" y="76"/>
                    <a:pt x="46" y="74"/>
                    <a:pt x="38" y="71"/>
                  </a:cubicBezTo>
                  <a:cubicBezTo>
                    <a:pt x="31" y="69"/>
                    <a:pt x="25" y="66"/>
                    <a:pt x="19" y="62"/>
                  </a:cubicBezTo>
                  <a:cubicBezTo>
                    <a:pt x="1" y="51"/>
                    <a:pt x="0" y="27"/>
                    <a:pt x="15" y="13"/>
                  </a:cubicBezTo>
                  <a:cubicBezTo>
                    <a:pt x="25" y="3"/>
                    <a:pt x="37" y="0"/>
                    <a:pt x="51" y="0"/>
                  </a:cubicBezTo>
                  <a:cubicBezTo>
                    <a:pt x="62" y="0"/>
                    <a:pt x="72" y="3"/>
                    <a:pt x="81" y="10"/>
                  </a:cubicBezTo>
                  <a:cubicBezTo>
                    <a:pt x="81" y="10"/>
                    <a:pt x="81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ubicBezTo>
                    <a:pt x="84" y="8"/>
                    <a:pt x="85" y="5"/>
                    <a:pt x="87" y="2"/>
                  </a:cubicBezTo>
                  <a:cubicBezTo>
                    <a:pt x="89" y="2"/>
                    <a:pt x="91" y="2"/>
                    <a:pt x="93" y="2"/>
                  </a:cubicBezTo>
                  <a:cubicBezTo>
                    <a:pt x="96" y="16"/>
                    <a:pt x="100" y="30"/>
                    <a:pt x="103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27">
              <a:extLst>
                <a:ext uri="{FF2B5EF4-FFF2-40B4-BE49-F238E27FC236}">
                  <a16:creationId xmlns:a16="http://schemas.microsoft.com/office/drawing/2014/main" id="{CE1227DF-81F9-C939-DA8F-377CD6E0B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246" y="3887973"/>
              <a:ext cx="323584" cy="384457"/>
            </a:xfrm>
            <a:custGeom>
              <a:avLst/>
              <a:gdLst>
                <a:gd name="T0" fmla="*/ 33 w 113"/>
                <a:gd name="T1" fmla="*/ 78 h 135"/>
                <a:gd name="T2" fmla="*/ 33 w 113"/>
                <a:gd name="T3" fmla="*/ 82 h 135"/>
                <a:gd name="T4" fmla="*/ 33 w 113"/>
                <a:gd name="T5" fmla="*/ 114 h 135"/>
                <a:gd name="T6" fmla="*/ 33 w 113"/>
                <a:gd name="T7" fmla="*/ 118 h 135"/>
                <a:gd name="T8" fmla="*/ 43 w 113"/>
                <a:gd name="T9" fmla="*/ 128 h 135"/>
                <a:gd name="T10" fmla="*/ 49 w 113"/>
                <a:gd name="T11" fmla="*/ 128 h 135"/>
                <a:gd name="T12" fmla="*/ 49 w 113"/>
                <a:gd name="T13" fmla="*/ 135 h 135"/>
                <a:gd name="T14" fmla="*/ 0 w 113"/>
                <a:gd name="T15" fmla="*/ 135 h 135"/>
                <a:gd name="T16" fmla="*/ 0 w 113"/>
                <a:gd name="T17" fmla="*/ 128 h 135"/>
                <a:gd name="T18" fmla="*/ 8 w 113"/>
                <a:gd name="T19" fmla="*/ 127 h 135"/>
                <a:gd name="T20" fmla="*/ 15 w 113"/>
                <a:gd name="T21" fmla="*/ 120 h 135"/>
                <a:gd name="T22" fmla="*/ 15 w 113"/>
                <a:gd name="T23" fmla="*/ 114 h 135"/>
                <a:gd name="T24" fmla="*/ 15 w 113"/>
                <a:gd name="T25" fmla="*/ 21 h 135"/>
                <a:gd name="T26" fmla="*/ 15 w 113"/>
                <a:gd name="T27" fmla="*/ 14 h 135"/>
                <a:gd name="T28" fmla="*/ 9 w 113"/>
                <a:gd name="T29" fmla="*/ 9 h 135"/>
                <a:gd name="T30" fmla="*/ 0 w 113"/>
                <a:gd name="T31" fmla="*/ 8 h 135"/>
                <a:gd name="T32" fmla="*/ 0 w 113"/>
                <a:gd name="T33" fmla="*/ 1 h 135"/>
                <a:gd name="T34" fmla="*/ 4 w 113"/>
                <a:gd name="T35" fmla="*/ 0 h 135"/>
                <a:gd name="T36" fmla="*/ 56 w 113"/>
                <a:gd name="T37" fmla="*/ 0 h 135"/>
                <a:gd name="T38" fmla="*/ 73 w 113"/>
                <a:gd name="T39" fmla="*/ 1 h 135"/>
                <a:gd name="T40" fmla="*/ 106 w 113"/>
                <a:gd name="T41" fmla="*/ 50 h 135"/>
                <a:gd name="T42" fmla="*/ 78 w 113"/>
                <a:gd name="T43" fmla="*/ 76 h 135"/>
                <a:gd name="T44" fmla="*/ 55 w 113"/>
                <a:gd name="T45" fmla="*/ 78 h 135"/>
                <a:gd name="T46" fmla="*/ 33 w 113"/>
                <a:gd name="T47" fmla="*/ 78 h 135"/>
                <a:gd name="T48" fmla="*/ 33 w 113"/>
                <a:gd name="T49" fmla="*/ 68 h 135"/>
                <a:gd name="T50" fmla="*/ 67 w 113"/>
                <a:gd name="T51" fmla="*/ 67 h 135"/>
                <a:gd name="T52" fmla="*/ 85 w 113"/>
                <a:gd name="T53" fmla="*/ 52 h 135"/>
                <a:gd name="T54" fmla="*/ 87 w 113"/>
                <a:gd name="T55" fmla="*/ 29 h 135"/>
                <a:gd name="T56" fmla="*/ 66 w 113"/>
                <a:gd name="T57" fmla="*/ 11 h 135"/>
                <a:gd name="T58" fmla="*/ 34 w 113"/>
                <a:gd name="T59" fmla="*/ 11 h 135"/>
                <a:gd name="T60" fmla="*/ 33 w 113"/>
                <a:gd name="T61" fmla="*/ 11 h 135"/>
                <a:gd name="T62" fmla="*/ 33 w 113"/>
                <a:gd name="T63" fmla="*/ 6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35">
                  <a:moveTo>
                    <a:pt x="33" y="78"/>
                  </a:moveTo>
                  <a:cubicBezTo>
                    <a:pt x="33" y="80"/>
                    <a:pt x="33" y="81"/>
                    <a:pt x="33" y="82"/>
                  </a:cubicBezTo>
                  <a:cubicBezTo>
                    <a:pt x="33" y="93"/>
                    <a:pt x="33" y="103"/>
                    <a:pt x="33" y="114"/>
                  </a:cubicBezTo>
                  <a:cubicBezTo>
                    <a:pt x="33" y="115"/>
                    <a:pt x="33" y="117"/>
                    <a:pt x="33" y="118"/>
                  </a:cubicBezTo>
                  <a:cubicBezTo>
                    <a:pt x="34" y="125"/>
                    <a:pt x="35" y="127"/>
                    <a:pt x="43" y="128"/>
                  </a:cubicBezTo>
                  <a:cubicBezTo>
                    <a:pt x="45" y="128"/>
                    <a:pt x="47" y="128"/>
                    <a:pt x="49" y="128"/>
                  </a:cubicBezTo>
                  <a:cubicBezTo>
                    <a:pt x="49" y="130"/>
                    <a:pt x="49" y="133"/>
                    <a:pt x="49" y="135"/>
                  </a:cubicBezTo>
                  <a:cubicBezTo>
                    <a:pt x="33" y="135"/>
                    <a:pt x="16" y="135"/>
                    <a:pt x="0" y="135"/>
                  </a:cubicBezTo>
                  <a:cubicBezTo>
                    <a:pt x="0" y="133"/>
                    <a:pt x="0" y="131"/>
                    <a:pt x="0" y="128"/>
                  </a:cubicBezTo>
                  <a:cubicBezTo>
                    <a:pt x="2" y="128"/>
                    <a:pt x="5" y="128"/>
                    <a:pt x="8" y="127"/>
                  </a:cubicBezTo>
                  <a:cubicBezTo>
                    <a:pt x="13" y="126"/>
                    <a:pt x="14" y="125"/>
                    <a:pt x="15" y="120"/>
                  </a:cubicBezTo>
                  <a:cubicBezTo>
                    <a:pt x="15" y="118"/>
                    <a:pt x="15" y="116"/>
                    <a:pt x="15" y="114"/>
                  </a:cubicBezTo>
                  <a:cubicBezTo>
                    <a:pt x="16" y="83"/>
                    <a:pt x="16" y="52"/>
                    <a:pt x="15" y="21"/>
                  </a:cubicBezTo>
                  <a:cubicBezTo>
                    <a:pt x="15" y="19"/>
                    <a:pt x="15" y="16"/>
                    <a:pt x="15" y="14"/>
                  </a:cubicBezTo>
                  <a:cubicBezTo>
                    <a:pt x="14" y="11"/>
                    <a:pt x="12" y="9"/>
                    <a:pt x="9" y="9"/>
                  </a:cubicBezTo>
                  <a:cubicBezTo>
                    <a:pt x="6" y="8"/>
                    <a:pt x="3" y="8"/>
                    <a:pt x="0" y="8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0"/>
                    <a:pt x="39" y="0"/>
                    <a:pt x="56" y="0"/>
                  </a:cubicBezTo>
                  <a:cubicBezTo>
                    <a:pt x="62" y="0"/>
                    <a:pt x="68" y="1"/>
                    <a:pt x="73" y="1"/>
                  </a:cubicBezTo>
                  <a:cubicBezTo>
                    <a:pt x="98" y="4"/>
                    <a:pt x="113" y="26"/>
                    <a:pt x="106" y="50"/>
                  </a:cubicBezTo>
                  <a:cubicBezTo>
                    <a:pt x="102" y="64"/>
                    <a:pt x="93" y="73"/>
                    <a:pt x="78" y="76"/>
                  </a:cubicBezTo>
                  <a:cubicBezTo>
                    <a:pt x="70" y="77"/>
                    <a:pt x="63" y="77"/>
                    <a:pt x="55" y="78"/>
                  </a:cubicBezTo>
                  <a:cubicBezTo>
                    <a:pt x="48" y="78"/>
                    <a:pt x="41" y="78"/>
                    <a:pt x="33" y="78"/>
                  </a:cubicBezTo>
                  <a:close/>
                  <a:moveTo>
                    <a:pt x="33" y="68"/>
                  </a:moveTo>
                  <a:cubicBezTo>
                    <a:pt x="45" y="67"/>
                    <a:pt x="56" y="68"/>
                    <a:pt x="67" y="67"/>
                  </a:cubicBezTo>
                  <a:cubicBezTo>
                    <a:pt x="76" y="66"/>
                    <a:pt x="82" y="60"/>
                    <a:pt x="85" y="52"/>
                  </a:cubicBezTo>
                  <a:cubicBezTo>
                    <a:pt x="89" y="45"/>
                    <a:pt x="89" y="37"/>
                    <a:pt x="87" y="29"/>
                  </a:cubicBezTo>
                  <a:cubicBezTo>
                    <a:pt x="84" y="19"/>
                    <a:pt x="78" y="12"/>
                    <a:pt x="66" y="11"/>
                  </a:cubicBezTo>
                  <a:cubicBezTo>
                    <a:pt x="56" y="11"/>
                    <a:pt x="45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3" y="30"/>
                    <a:pt x="33" y="48"/>
                    <a:pt x="33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A62EF973-BCE4-E2A5-6983-8FBFDA40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909" y="3891177"/>
              <a:ext cx="381253" cy="394068"/>
            </a:xfrm>
            <a:custGeom>
              <a:avLst/>
              <a:gdLst>
                <a:gd name="T0" fmla="*/ 49 w 133"/>
                <a:gd name="T1" fmla="*/ 0 h 138"/>
                <a:gd name="T2" fmla="*/ 49 w 133"/>
                <a:gd name="T3" fmla="*/ 7 h 138"/>
                <a:gd name="T4" fmla="*/ 41 w 133"/>
                <a:gd name="T5" fmla="*/ 8 h 138"/>
                <a:gd name="T6" fmla="*/ 34 w 133"/>
                <a:gd name="T7" fmla="*/ 15 h 138"/>
                <a:gd name="T8" fmla="*/ 33 w 133"/>
                <a:gd name="T9" fmla="*/ 23 h 138"/>
                <a:gd name="T10" fmla="*/ 33 w 133"/>
                <a:gd name="T11" fmla="*/ 83 h 138"/>
                <a:gd name="T12" fmla="*/ 34 w 133"/>
                <a:gd name="T13" fmla="*/ 96 h 138"/>
                <a:gd name="T14" fmla="*/ 60 w 133"/>
                <a:gd name="T15" fmla="*/ 124 h 138"/>
                <a:gd name="T16" fmla="*/ 100 w 133"/>
                <a:gd name="T17" fmla="*/ 110 h 138"/>
                <a:gd name="T18" fmla="*/ 106 w 133"/>
                <a:gd name="T19" fmla="*/ 94 h 138"/>
                <a:gd name="T20" fmla="*/ 107 w 133"/>
                <a:gd name="T21" fmla="*/ 80 h 138"/>
                <a:gd name="T22" fmla="*/ 107 w 133"/>
                <a:gd name="T23" fmla="*/ 24 h 138"/>
                <a:gd name="T24" fmla="*/ 106 w 133"/>
                <a:gd name="T25" fmla="*/ 15 h 138"/>
                <a:gd name="T26" fmla="*/ 97 w 133"/>
                <a:gd name="T27" fmla="*/ 8 h 138"/>
                <a:gd name="T28" fmla="*/ 91 w 133"/>
                <a:gd name="T29" fmla="*/ 7 h 138"/>
                <a:gd name="T30" fmla="*/ 91 w 133"/>
                <a:gd name="T31" fmla="*/ 0 h 138"/>
                <a:gd name="T32" fmla="*/ 133 w 133"/>
                <a:gd name="T33" fmla="*/ 0 h 138"/>
                <a:gd name="T34" fmla="*/ 133 w 133"/>
                <a:gd name="T35" fmla="*/ 7 h 138"/>
                <a:gd name="T36" fmla="*/ 126 w 133"/>
                <a:gd name="T37" fmla="*/ 8 h 138"/>
                <a:gd name="T38" fmla="*/ 118 w 133"/>
                <a:gd name="T39" fmla="*/ 15 h 138"/>
                <a:gd name="T40" fmla="*/ 118 w 133"/>
                <a:gd name="T41" fmla="*/ 25 h 138"/>
                <a:gd name="T42" fmla="*/ 117 w 133"/>
                <a:gd name="T43" fmla="*/ 88 h 138"/>
                <a:gd name="T44" fmla="*/ 114 w 133"/>
                <a:gd name="T45" fmla="*/ 105 h 138"/>
                <a:gd name="T46" fmla="*/ 74 w 133"/>
                <a:gd name="T47" fmla="*/ 136 h 138"/>
                <a:gd name="T48" fmla="*/ 35 w 133"/>
                <a:gd name="T49" fmla="*/ 127 h 138"/>
                <a:gd name="T50" fmla="*/ 17 w 133"/>
                <a:gd name="T51" fmla="*/ 96 h 138"/>
                <a:gd name="T52" fmla="*/ 16 w 133"/>
                <a:gd name="T53" fmla="*/ 83 h 138"/>
                <a:gd name="T54" fmla="*/ 16 w 133"/>
                <a:gd name="T55" fmla="*/ 25 h 138"/>
                <a:gd name="T56" fmla="*/ 16 w 133"/>
                <a:gd name="T57" fmla="*/ 15 h 138"/>
                <a:gd name="T58" fmla="*/ 8 w 133"/>
                <a:gd name="T59" fmla="*/ 8 h 138"/>
                <a:gd name="T60" fmla="*/ 0 w 133"/>
                <a:gd name="T61" fmla="*/ 7 h 138"/>
                <a:gd name="T62" fmla="*/ 0 w 133"/>
                <a:gd name="T63" fmla="*/ 0 h 138"/>
                <a:gd name="T64" fmla="*/ 49 w 133"/>
                <a:gd name="T6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" h="138">
                  <a:moveTo>
                    <a:pt x="49" y="0"/>
                  </a:moveTo>
                  <a:cubicBezTo>
                    <a:pt x="49" y="2"/>
                    <a:pt x="49" y="4"/>
                    <a:pt x="49" y="7"/>
                  </a:cubicBezTo>
                  <a:cubicBezTo>
                    <a:pt x="46" y="7"/>
                    <a:pt x="44" y="7"/>
                    <a:pt x="41" y="8"/>
                  </a:cubicBezTo>
                  <a:cubicBezTo>
                    <a:pt x="36" y="8"/>
                    <a:pt x="34" y="10"/>
                    <a:pt x="34" y="15"/>
                  </a:cubicBezTo>
                  <a:cubicBezTo>
                    <a:pt x="33" y="17"/>
                    <a:pt x="33" y="20"/>
                    <a:pt x="33" y="23"/>
                  </a:cubicBezTo>
                  <a:cubicBezTo>
                    <a:pt x="33" y="43"/>
                    <a:pt x="33" y="63"/>
                    <a:pt x="33" y="83"/>
                  </a:cubicBezTo>
                  <a:cubicBezTo>
                    <a:pt x="33" y="87"/>
                    <a:pt x="33" y="92"/>
                    <a:pt x="34" y="96"/>
                  </a:cubicBezTo>
                  <a:cubicBezTo>
                    <a:pt x="36" y="112"/>
                    <a:pt x="46" y="120"/>
                    <a:pt x="60" y="124"/>
                  </a:cubicBezTo>
                  <a:cubicBezTo>
                    <a:pt x="76" y="128"/>
                    <a:pt x="89" y="123"/>
                    <a:pt x="100" y="110"/>
                  </a:cubicBezTo>
                  <a:cubicBezTo>
                    <a:pt x="104" y="106"/>
                    <a:pt x="105" y="100"/>
                    <a:pt x="106" y="94"/>
                  </a:cubicBezTo>
                  <a:cubicBezTo>
                    <a:pt x="106" y="90"/>
                    <a:pt x="106" y="85"/>
                    <a:pt x="107" y="80"/>
                  </a:cubicBezTo>
                  <a:cubicBezTo>
                    <a:pt x="107" y="62"/>
                    <a:pt x="107" y="43"/>
                    <a:pt x="107" y="24"/>
                  </a:cubicBezTo>
                  <a:cubicBezTo>
                    <a:pt x="107" y="21"/>
                    <a:pt x="106" y="18"/>
                    <a:pt x="106" y="15"/>
                  </a:cubicBezTo>
                  <a:cubicBezTo>
                    <a:pt x="105" y="10"/>
                    <a:pt x="103" y="8"/>
                    <a:pt x="97" y="8"/>
                  </a:cubicBezTo>
                  <a:cubicBezTo>
                    <a:pt x="95" y="7"/>
                    <a:pt x="93" y="7"/>
                    <a:pt x="91" y="7"/>
                  </a:cubicBezTo>
                  <a:cubicBezTo>
                    <a:pt x="91" y="4"/>
                    <a:pt x="91" y="2"/>
                    <a:pt x="91" y="0"/>
                  </a:cubicBezTo>
                  <a:cubicBezTo>
                    <a:pt x="105" y="0"/>
                    <a:pt x="119" y="0"/>
                    <a:pt x="133" y="0"/>
                  </a:cubicBezTo>
                  <a:cubicBezTo>
                    <a:pt x="133" y="2"/>
                    <a:pt x="133" y="4"/>
                    <a:pt x="133" y="7"/>
                  </a:cubicBezTo>
                  <a:cubicBezTo>
                    <a:pt x="131" y="7"/>
                    <a:pt x="128" y="7"/>
                    <a:pt x="126" y="8"/>
                  </a:cubicBezTo>
                  <a:cubicBezTo>
                    <a:pt x="121" y="8"/>
                    <a:pt x="119" y="11"/>
                    <a:pt x="118" y="15"/>
                  </a:cubicBezTo>
                  <a:cubicBezTo>
                    <a:pt x="118" y="18"/>
                    <a:pt x="118" y="22"/>
                    <a:pt x="118" y="25"/>
                  </a:cubicBezTo>
                  <a:cubicBezTo>
                    <a:pt x="117" y="46"/>
                    <a:pt x="118" y="67"/>
                    <a:pt x="117" y="88"/>
                  </a:cubicBezTo>
                  <a:cubicBezTo>
                    <a:pt x="117" y="94"/>
                    <a:pt x="116" y="99"/>
                    <a:pt x="114" y="105"/>
                  </a:cubicBezTo>
                  <a:cubicBezTo>
                    <a:pt x="108" y="124"/>
                    <a:pt x="94" y="134"/>
                    <a:pt x="74" y="136"/>
                  </a:cubicBezTo>
                  <a:cubicBezTo>
                    <a:pt x="60" y="138"/>
                    <a:pt x="47" y="135"/>
                    <a:pt x="35" y="127"/>
                  </a:cubicBezTo>
                  <a:cubicBezTo>
                    <a:pt x="24" y="120"/>
                    <a:pt x="18" y="109"/>
                    <a:pt x="17" y="96"/>
                  </a:cubicBezTo>
                  <a:cubicBezTo>
                    <a:pt x="16" y="92"/>
                    <a:pt x="16" y="87"/>
                    <a:pt x="16" y="83"/>
                  </a:cubicBezTo>
                  <a:cubicBezTo>
                    <a:pt x="16" y="64"/>
                    <a:pt x="16" y="45"/>
                    <a:pt x="16" y="25"/>
                  </a:cubicBezTo>
                  <a:cubicBezTo>
                    <a:pt x="16" y="22"/>
                    <a:pt x="16" y="18"/>
                    <a:pt x="16" y="15"/>
                  </a:cubicBezTo>
                  <a:cubicBezTo>
                    <a:pt x="15" y="10"/>
                    <a:pt x="13" y="8"/>
                    <a:pt x="8" y="8"/>
                  </a:cubicBezTo>
                  <a:cubicBezTo>
                    <a:pt x="5" y="7"/>
                    <a:pt x="3" y="7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6" y="0"/>
                    <a:pt x="3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DA1D9E6E-1F13-8D39-709A-BE3436C06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866" y="3891177"/>
              <a:ext cx="378049" cy="390864"/>
            </a:xfrm>
            <a:custGeom>
              <a:avLst/>
              <a:gdLst>
                <a:gd name="T0" fmla="*/ 73 w 133"/>
                <a:gd name="T1" fmla="*/ 137 h 137"/>
                <a:gd name="T2" fmla="*/ 64 w 133"/>
                <a:gd name="T3" fmla="*/ 137 h 137"/>
                <a:gd name="T4" fmla="*/ 58 w 133"/>
                <a:gd name="T5" fmla="*/ 133 h 137"/>
                <a:gd name="T6" fmla="*/ 39 w 133"/>
                <a:gd name="T7" fmla="*/ 80 h 137"/>
                <a:gd name="T8" fmla="*/ 17 w 133"/>
                <a:gd name="T9" fmla="*/ 23 h 137"/>
                <a:gd name="T10" fmla="*/ 13 w 133"/>
                <a:gd name="T11" fmla="*/ 14 h 137"/>
                <a:gd name="T12" fmla="*/ 4 w 133"/>
                <a:gd name="T13" fmla="*/ 7 h 137"/>
                <a:gd name="T14" fmla="*/ 0 w 133"/>
                <a:gd name="T15" fmla="*/ 7 h 137"/>
                <a:gd name="T16" fmla="*/ 0 w 133"/>
                <a:gd name="T17" fmla="*/ 0 h 137"/>
                <a:gd name="T18" fmla="*/ 47 w 133"/>
                <a:gd name="T19" fmla="*/ 0 h 137"/>
                <a:gd name="T20" fmla="*/ 47 w 133"/>
                <a:gd name="T21" fmla="*/ 7 h 137"/>
                <a:gd name="T22" fmla="*/ 39 w 133"/>
                <a:gd name="T23" fmla="*/ 8 h 137"/>
                <a:gd name="T24" fmla="*/ 34 w 133"/>
                <a:gd name="T25" fmla="*/ 15 h 137"/>
                <a:gd name="T26" fmla="*/ 35 w 133"/>
                <a:gd name="T27" fmla="*/ 20 h 137"/>
                <a:gd name="T28" fmla="*/ 68 w 133"/>
                <a:gd name="T29" fmla="*/ 112 h 137"/>
                <a:gd name="T30" fmla="*/ 70 w 133"/>
                <a:gd name="T31" fmla="*/ 116 h 137"/>
                <a:gd name="T32" fmla="*/ 72 w 133"/>
                <a:gd name="T33" fmla="*/ 113 h 137"/>
                <a:gd name="T34" fmla="*/ 106 w 133"/>
                <a:gd name="T35" fmla="*/ 18 h 137"/>
                <a:gd name="T36" fmla="*/ 106 w 133"/>
                <a:gd name="T37" fmla="*/ 16 h 137"/>
                <a:gd name="T38" fmla="*/ 101 w 133"/>
                <a:gd name="T39" fmla="*/ 7 h 137"/>
                <a:gd name="T40" fmla="*/ 94 w 133"/>
                <a:gd name="T41" fmla="*/ 7 h 137"/>
                <a:gd name="T42" fmla="*/ 94 w 133"/>
                <a:gd name="T43" fmla="*/ 0 h 137"/>
                <a:gd name="T44" fmla="*/ 133 w 133"/>
                <a:gd name="T45" fmla="*/ 0 h 137"/>
                <a:gd name="T46" fmla="*/ 133 w 133"/>
                <a:gd name="T47" fmla="*/ 7 h 137"/>
                <a:gd name="T48" fmla="*/ 130 w 133"/>
                <a:gd name="T49" fmla="*/ 7 h 137"/>
                <a:gd name="T50" fmla="*/ 119 w 133"/>
                <a:gd name="T51" fmla="*/ 16 h 137"/>
                <a:gd name="T52" fmla="*/ 110 w 133"/>
                <a:gd name="T53" fmla="*/ 38 h 137"/>
                <a:gd name="T54" fmla="*/ 74 w 133"/>
                <a:gd name="T55" fmla="*/ 133 h 137"/>
                <a:gd name="T56" fmla="*/ 73 w 133"/>
                <a:gd name="T5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3" h="137">
                  <a:moveTo>
                    <a:pt x="73" y="137"/>
                  </a:moveTo>
                  <a:cubicBezTo>
                    <a:pt x="69" y="137"/>
                    <a:pt x="66" y="137"/>
                    <a:pt x="64" y="137"/>
                  </a:cubicBezTo>
                  <a:cubicBezTo>
                    <a:pt x="61" y="137"/>
                    <a:pt x="59" y="136"/>
                    <a:pt x="58" y="133"/>
                  </a:cubicBezTo>
                  <a:cubicBezTo>
                    <a:pt x="52" y="115"/>
                    <a:pt x="45" y="98"/>
                    <a:pt x="39" y="80"/>
                  </a:cubicBezTo>
                  <a:cubicBezTo>
                    <a:pt x="31" y="61"/>
                    <a:pt x="24" y="42"/>
                    <a:pt x="17" y="23"/>
                  </a:cubicBezTo>
                  <a:cubicBezTo>
                    <a:pt x="16" y="20"/>
                    <a:pt x="15" y="17"/>
                    <a:pt x="13" y="14"/>
                  </a:cubicBezTo>
                  <a:cubicBezTo>
                    <a:pt x="11" y="10"/>
                    <a:pt x="8" y="8"/>
                    <a:pt x="4" y="7"/>
                  </a:cubicBezTo>
                  <a:cubicBezTo>
                    <a:pt x="3" y="7"/>
                    <a:pt x="2" y="7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6" y="0"/>
                    <a:pt x="31" y="0"/>
                    <a:pt x="47" y="0"/>
                  </a:cubicBezTo>
                  <a:cubicBezTo>
                    <a:pt x="47" y="2"/>
                    <a:pt x="47" y="4"/>
                    <a:pt x="47" y="7"/>
                  </a:cubicBezTo>
                  <a:cubicBezTo>
                    <a:pt x="44" y="7"/>
                    <a:pt x="42" y="7"/>
                    <a:pt x="39" y="8"/>
                  </a:cubicBezTo>
                  <a:cubicBezTo>
                    <a:pt x="34" y="8"/>
                    <a:pt x="33" y="10"/>
                    <a:pt x="34" y="15"/>
                  </a:cubicBezTo>
                  <a:cubicBezTo>
                    <a:pt x="34" y="17"/>
                    <a:pt x="35" y="19"/>
                    <a:pt x="35" y="20"/>
                  </a:cubicBezTo>
                  <a:cubicBezTo>
                    <a:pt x="46" y="51"/>
                    <a:pt x="57" y="81"/>
                    <a:pt x="68" y="112"/>
                  </a:cubicBezTo>
                  <a:cubicBezTo>
                    <a:pt x="69" y="113"/>
                    <a:pt x="69" y="114"/>
                    <a:pt x="70" y="116"/>
                  </a:cubicBezTo>
                  <a:cubicBezTo>
                    <a:pt x="71" y="114"/>
                    <a:pt x="71" y="113"/>
                    <a:pt x="72" y="113"/>
                  </a:cubicBezTo>
                  <a:cubicBezTo>
                    <a:pt x="83" y="81"/>
                    <a:pt x="94" y="50"/>
                    <a:pt x="106" y="18"/>
                  </a:cubicBezTo>
                  <a:cubicBezTo>
                    <a:pt x="106" y="17"/>
                    <a:pt x="106" y="17"/>
                    <a:pt x="106" y="16"/>
                  </a:cubicBezTo>
                  <a:cubicBezTo>
                    <a:pt x="107" y="10"/>
                    <a:pt x="106" y="8"/>
                    <a:pt x="101" y="7"/>
                  </a:cubicBezTo>
                  <a:cubicBezTo>
                    <a:pt x="98" y="7"/>
                    <a:pt x="96" y="7"/>
                    <a:pt x="94" y="7"/>
                  </a:cubicBezTo>
                  <a:cubicBezTo>
                    <a:pt x="94" y="4"/>
                    <a:pt x="94" y="2"/>
                    <a:pt x="94" y="0"/>
                  </a:cubicBezTo>
                  <a:cubicBezTo>
                    <a:pt x="106" y="0"/>
                    <a:pt x="119" y="0"/>
                    <a:pt x="133" y="0"/>
                  </a:cubicBezTo>
                  <a:cubicBezTo>
                    <a:pt x="133" y="2"/>
                    <a:pt x="133" y="4"/>
                    <a:pt x="133" y="7"/>
                  </a:cubicBezTo>
                  <a:cubicBezTo>
                    <a:pt x="132" y="7"/>
                    <a:pt x="131" y="7"/>
                    <a:pt x="130" y="7"/>
                  </a:cubicBezTo>
                  <a:cubicBezTo>
                    <a:pt x="124" y="8"/>
                    <a:pt x="121" y="11"/>
                    <a:pt x="119" y="16"/>
                  </a:cubicBezTo>
                  <a:cubicBezTo>
                    <a:pt x="116" y="24"/>
                    <a:pt x="113" y="31"/>
                    <a:pt x="110" y="38"/>
                  </a:cubicBezTo>
                  <a:cubicBezTo>
                    <a:pt x="98" y="70"/>
                    <a:pt x="86" y="101"/>
                    <a:pt x="74" y="133"/>
                  </a:cubicBezTo>
                  <a:cubicBezTo>
                    <a:pt x="74" y="134"/>
                    <a:pt x="73" y="135"/>
                    <a:pt x="73" y="1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9731DCAD-B284-CCEB-8753-03D691E07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855" y="3891177"/>
              <a:ext cx="342807" cy="384457"/>
            </a:xfrm>
            <a:custGeom>
              <a:avLst/>
              <a:gdLst>
                <a:gd name="T0" fmla="*/ 85 w 120"/>
                <a:gd name="T1" fmla="*/ 127 h 135"/>
                <a:gd name="T2" fmla="*/ 85 w 120"/>
                <a:gd name="T3" fmla="*/ 134 h 135"/>
                <a:gd name="T4" fmla="*/ 35 w 120"/>
                <a:gd name="T5" fmla="*/ 134 h 135"/>
                <a:gd name="T6" fmla="*/ 35 w 120"/>
                <a:gd name="T7" fmla="*/ 127 h 135"/>
                <a:gd name="T8" fmla="*/ 44 w 120"/>
                <a:gd name="T9" fmla="*/ 126 h 135"/>
                <a:gd name="T10" fmla="*/ 50 w 120"/>
                <a:gd name="T11" fmla="*/ 120 h 135"/>
                <a:gd name="T12" fmla="*/ 51 w 120"/>
                <a:gd name="T13" fmla="*/ 113 h 135"/>
                <a:gd name="T14" fmla="*/ 51 w 120"/>
                <a:gd name="T15" fmla="*/ 85 h 135"/>
                <a:gd name="T16" fmla="*/ 50 w 120"/>
                <a:gd name="T17" fmla="*/ 79 h 135"/>
                <a:gd name="T18" fmla="*/ 17 w 120"/>
                <a:gd name="T19" fmla="*/ 19 h 135"/>
                <a:gd name="T20" fmla="*/ 15 w 120"/>
                <a:gd name="T21" fmla="*/ 15 h 135"/>
                <a:gd name="T22" fmla="*/ 3 w 120"/>
                <a:gd name="T23" fmla="*/ 7 h 135"/>
                <a:gd name="T24" fmla="*/ 0 w 120"/>
                <a:gd name="T25" fmla="*/ 7 h 135"/>
                <a:gd name="T26" fmla="*/ 0 w 120"/>
                <a:gd name="T27" fmla="*/ 0 h 135"/>
                <a:gd name="T28" fmla="*/ 48 w 120"/>
                <a:gd name="T29" fmla="*/ 0 h 135"/>
                <a:gd name="T30" fmla="*/ 48 w 120"/>
                <a:gd name="T31" fmla="*/ 7 h 135"/>
                <a:gd name="T32" fmla="*/ 40 w 120"/>
                <a:gd name="T33" fmla="*/ 7 h 135"/>
                <a:gd name="T34" fmla="*/ 36 w 120"/>
                <a:gd name="T35" fmla="*/ 14 h 135"/>
                <a:gd name="T36" fmla="*/ 37 w 120"/>
                <a:gd name="T37" fmla="*/ 18 h 135"/>
                <a:gd name="T38" fmla="*/ 61 w 120"/>
                <a:gd name="T39" fmla="*/ 64 h 135"/>
                <a:gd name="T40" fmla="*/ 63 w 120"/>
                <a:gd name="T41" fmla="*/ 68 h 135"/>
                <a:gd name="T42" fmla="*/ 66 w 120"/>
                <a:gd name="T43" fmla="*/ 64 h 135"/>
                <a:gd name="T44" fmla="*/ 91 w 120"/>
                <a:gd name="T45" fmla="*/ 18 h 135"/>
                <a:gd name="T46" fmla="*/ 93 w 120"/>
                <a:gd name="T47" fmla="*/ 12 h 135"/>
                <a:gd name="T48" fmla="*/ 90 w 120"/>
                <a:gd name="T49" fmla="*/ 8 h 135"/>
                <a:gd name="T50" fmla="*/ 81 w 120"/>
                <a:gd name="T51" fmla="*/ 7 h 135"/>
                <a:gd name="T52" fmla="*/ 81 w 120"/>
                <a:gd name="T53" fmla="*/ 0 h 135"/>
                <a:gd name="T54" fmla="*/ 120 w 120"/>
                <a:gd name="T55" fmla="*/ 0 h 135"/>
                <a:gd name="T56" fmla="*/ 120 w 120"/>
                <a:gd name="T57" fmla="*/ 7 h 135"/>
                <a:gd name="T58" fmla="*/ 115 w 120"/>
                <a:gd name="T59" fmla="*/ 8 h 135"/>
                <a:gd name="T60" fmla="*/ 108 w 120"/>
                <a:gd name="T61" fmla="*/ 12 h 135"/>
                <a:gd name="T62" fmla="*/ 103 w 120"/>
                <a:gd name="T63" fmla="*/ 19 h 135"/>
                <a:gd name="T64" fmla="*/ 71 w 120"/>
                <a:gd name="T65" fmla="*/ 75 h 135"/>
                <a:gd name="T66" fmla="*/ 69 w 120"/>
                <a:gd name="T67" fmla="*/ 82 h 135"/>
                <a:gd name="T68" fmla="*/ 69 w 120"/>
                <a:gd name="T69" fmla="*/ 111 h 135"/>
                <a:gd name="T70" fmla="*/ 69 w 120"/>
                <a:gd name="T71" fmla="*/ 118 h 135"/>
                <a:gd name="T72" fmla="*/ 77 w 120"/>
                <a:gd name="T73" fmla="*/ 126 h 135"/>
                <a:gd name="T74" fmla="*/ 85 w 120"/>
                <a:gd name="T75" fmla="*/ 12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35">
                  <a:moveTo>
                    <a:pt x="85" y="127"/>
                  </a:moveTo>
                  <a:cubicBezTo>
                    <a:pt x="85" y="130"/>
                    <a:pt x="85" y="132"/>
                    <a:pt x="85" y="134"/>
                  </a:cubicBezTo>
                  <a:cubicBezTo>
                    <a:pt x="81" y="135"/>
                    <a:pt x="44" y="135"/>
                    <a:pt x="35" y="134"/>
                  </a:cubicBezTo>
                  <a:cubicBezTo>
                    <a:pt x="35" y="132"/>
                    <a:pt x="35" y="130"/>
                    <a:pt x="35" y="127"/>
                  </a:cubicBezTo>
                  <a:cubicBezTo>
                    <a:pt x="38" y="127"/>
                    <a:pt x="41" y="126"/>
                    <a:pt x="44" y="126"/>
                  </a:cubicBezTo>
                  <a:cubicBezTo>
                    <a:pt x="48" y="126"/>
                    <a:pt x="50" y="124"/>
                    <a:pt x="50" y="120"/>
                  </a:cubicBezTo>
                  <a:cubicBezTo>
                    <a:pt x="51" y="118"/>
                    <a:pt x="51" y="115"/>
                    <a:pt x="51" y="113"/>
                  </a:cubicBezTo>
                  <a:cubicBezTo>
                    <a:pt x="51" y="104"/>
                    <a:pt x="51" y="95"/>
                    <a:pt x="51" y="85"/>
                  </a:cubicBezTo>
                  <a:cubicBezTo>
                    <a:pt x="51" y="83"/>
                    <a:pt x="51" y="81"/>
                    <a:pt x="50" y="79"/>
                  </a:cubicBezTo>
                  <a:cubicBezTo>
                    <a:pt x="39" y="59"/>
                    <a:pt x="28" y="39"/>
                    <a:pt x="17" y="19"/>
                  </a:cubicBezTo>
                  <a:cubicBezTo>
                    <a:pt x="16" y="17"/>
                    <a:pt x="15" y="16"/>
                    <a:pt x="15" y="15"/>
                  </a:cubicBezTo>
                  <a:cubicBezTo>
                    <a:pt x="12" y="10"/>
                    <a:pt x="9" y="7"/>
                    <a:pt x="3" y="7"/>
                  </a:cubicBezTo>
                  <a:cubicBezTo>
                    <a:pt x="2" y="7"/>
                    <a:pt x="1" y="7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6" y="0"/>
                    <a:pt x="31" y="0"/>
                    <a:pt x="48" y="0"/>
                  </a:cubicBezTo>
                  <a:cubicBezTo>
                    <a:pt x="48" y="2"/>
                    <a:pt x="48" y="4"/>
                    <a:pt x="48" y="7"/>
                  </a:cubicBezTo>
                  <a:cubicBezTo>
                    <a:pt x="45" y="7"/>
                    <a:pt x="42" y="7"/>
                    <a:pt x="40" y="7"/>
                  </a:cubicBezTo>
                  <a:cubicBezTo>
                    <a:pt x="35" y="8"/>
                    <a:pt x="34" y="10"/>
                    <a:pt x="36" y="14"/>
                  </a:cubicBezTo>
                  <a:cubicBezTo>
                    <a:pt x="36" y="15"/>
                    <a:pt x="37" y="17"/>
                    <a:pt x="37" y="18"/>
                  </a:cubicBezTo>
                  <a:cubicBezTo>
                    <a:pt x="45" y="33"/>
                    <a:pt x="53" y="49"/>
                    <a:pt x="61" y="64"/>
                  </a:cubicBezTo>
                  <a:cubicBezTo>
                    <a:pt x="61" y="65"/>
                    <a:pt x="62" y="66"/>
                    <a:pt x="63" y="68"/>
                  </a:cubicBezTo>
                  <a:cubicBezTo>
                    <a:pt x="64" y="66"/>
                    <a:pt x="65" y="65"/>
                    <a:pt x="66" y="64"/>
                  </a:cubicBezTo>
                  <a:cubicBezTo>
                    <a:pt x="74" y="49"/>
                    <a:pt x="82" y="34"/>
                    <a:pt x="91" y="18"/>
                  </a:cubicBezTo>
                  <a:cubicBezTo>
                    <a:pt x="92" y="16"/>
                    <a:pt x="93" y="14"/>
                    <a:pt x="93" y="12"/>
                  </a:cubicBezTo>
                  <a:cubicBezTo>
                    <a:pt x="94" y="9"/>
                    <a:pt x="93" y="8"/>
                    <a:pt x="90" y="8"/>
                  </a:cubicBezTo>
                  <a:cubicBezTo>
                    <a:pt x="87" y="7"/>
                    <a:pt x="85" y="7"/>
                    <a:pt x="81" y="7"/>
                  </a:cubicBezTo>
                  <a:cubicBezTo>
                    <a:pt x="81" y="4"/>
                    <a:pt x="81" y="2"/>
                    <a:pt x="81" y="0"/>
                  </a:cubicBezTo>
                  <a:cubicBezTo>
                    <a:pt x="94" y="0"/>
                    <a:pt x="107" y="0"/>
                    <a:pt x="120" y="0"/>
                  </a:cubicBezTo>
                  <a:cubicBezTo>
                    <a:pt x="120" y="2"/>
                    <a:pt x="120" y="4"/>
                    <a:pt x="120" y="7"/>
                  </a:cubicBezTo>
                  <a:cubicBezTo>
                    <a:pt x="119" y="7"/>
                    <a:pt x="117" y="7"/>
                    <a:pt x="115" y="8"/>
                  </a:cubicBezTo>
                  <a:cubicBezTo>
                    <a:pt x="112" y="8"/>
                    <a:pt x="109" y="9"/>
                    <a:pt x="108" y="12"/>
                  </a:cubicBezTo>
                  <a:cubicBezTo>
                    <a:pt x="106" y="14"/>
                    <a:pt x="104" y="17"/>
                    <a:pt x="103" y="19"/>
                  </a:cubicBezTo>
                  <a:cubicBezTo>
                    <a:pt x="92" y="38"/>
                    <a:pt x="81" y="56"/>
                    <a:pt x="71" y="75"/>
                  </a:cubicBezTo>
                  <a:cubicBezTo>
                    <a:pt x="69" y="77"/>
                    <a:pt x="68" y="80"/>
                    <a:pt x="69" y="82"/>
                  </a:cubicBezTo>
                  <a:cubicBezTo>
                    <a:pt x="69" y="92"/>
                    <a:pt x="69" y="102"/>
                    <a:pt x="69" y="111"/>
                  </a:cubicBezTo>
                  <a:cubicBezTo>
                    <a:pt x="69" y="114"/>
                    <a:pt x="69" y="116"/>
                    <a:pt x="69" y="118"/>
                  </a:cubicBezTo>
                  <a:cubicBezTo>
                    <a:pt x="70" y="124"/>
                    <a:pt x="71" y="125"/>
                    <a:pt x="77" y="126"/>
                  </a:cubicBezTo>
                  <a:cubicBezTo>
                    <a:pt x="80" y="126"/>
                    <a:pt x="82" y="127"/>
                    <a:pt x="85" y="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0EB9EB6E-19B6-BAD3-2E54-6A381508D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863" y="3878362"/>
              <a:ext cx="329992" cy="394068"/>
            </a:xfrm>
            <a:custGeom>
              <a:avLst/>
              <a:gdLst>
                <a:gd name="T0" fmla="*/ 108 w 116"/>
                <a:gd name="T1" fmla="*/ 42 h 139"/>
                <a:gd name="T2" fmla="*/ 102 w 116"/>
                <a:gd name="T3" fmla="*/ 29 h 139"/>
                <a:gd name="T4" fmla="*/ 72 w 116"/>
                <a:gd name="T5" fmla="*/ 14 h 139"/>
                <a:gd name="T6" fmla="*/ 67 w 116"/>
                <a:gd name="T7" fmla="*/ 18 h 139"/>
                <a:gd name="T8" fmla="*/ 66 w 116"/>
                <a:gd name="T9" fmla="*/ 24 h 139"/>
                <a:gd name="T10" fmla="*/ 66 w 116"/>
                <a:gd name="T11" fmla="*/ 115 h 139"/>
                <a:gd name="T12" fmla="*/ 67 w 116"/>
                <a:gd name="T13" fmla="*/ 123 h 139"/>
                <a:gd name="T14" fmla="*/ 75 w 116"/>
                <a:gd name="T15" fmla="*/ 131 h 139"/>
                <a:gd name="T16" fmla="*/ 83 w 116"/>
                <a:gd name="T17" fmla="*/ 132 h 139"/>
                <a:gd name="T18" fmla="*/ 83 w 116"/>
                <a:gd name="T19" fmla="*/ 139 h 139"/>
                <a:gd name="T20" fmla="*/ 33 w 116"/>
                <a:gd name="T21" fmla="*/ 139 h 139"/>
                <a:gd name="T22" fmla="*/ 33 w 116"/>
                <a:gd name="T23" fmla="*/ 132 h 139"/>
                <a:gd name="T24" fmla="*/ 41 w 116"/>
                <a:gd name="T25" fmla="*/ 131 h 139"/>
                <a:gd name="T26" fmla="*/ 49 w 116"/>
                <a:gd name="T27" fmla="*/ 123 h 139"/>
                <a:gd name="T28" fmla="*/ 49 w 116"/>
                <a:gd name="T29" fmla="*/ 118 h 139"/>
                <a:gd name="T30" fmla="*/ 49 w 116"/>
                <a:gd name="T31" fmla="*/ 22 h 139"/>
                <a:gd name="T32" fmla="*/ 41 w 116"/>
                <a:gd name="T33" fmla="*/ 14 h 139"/>
                <a:gd name="T34" fmla="*/ 32 w 116"/>
                <a:gd name="T35" fmla="*/ 15 h 139"/>
                <a:gd name="T36" fmla="*/ 18 w 116"/>
                <a:gd name="T37" fmla="*/ 23 h 139"/>
                <a:gd name="T38" fmla="*/ 11 w 116"/>
                <a:gd name="T39" fmla="*/ 36 h 139"/>
                <a:gd name="T40" fmla="*/ 8 w 116"/>
                <a:gd name="T41" fmla="*/ 42 h 139"/>
                <a:gd name="T42" fmla="*/ 0 w 116"/>
                <a:gd name="T43" fmla="*/ 39 h 139"/>
                <a:gd name="T44" fmla="*/ 13 w 116"/>
                <a:gd name="T45" fmla="*/ 0 h 139"/>
                <a:gd name="T46" fmla="*/ 19 w 116"/>
                <a:gd name="T47" fmla="*/ 0 h 139"/>
                <a:gd name="T48" fmla="*/ 21 w 116"/>
                <a:gd name="T49" fmla="*/ 4 h 139"/>
                <a:gd name="T50" fmla="*/ 95 w 116"/>
                <a:gd name="T51" fmla="*/ 4 h 139"/>
                <a:gd name="T52" fmla="*/ 97 w 116"/>
                <a:gd name="T53" fmla="*/ 0 h 139"/>
                <a:gd name="T54" fmla="*/ 103 w 116"/>
                <a:gd name="T55" fmla="*/ 0 h 139"/>
                <a:gd name="T56" fmla="*/ 116 w 116"/>
                <a:gd name="T57" fmla="*/ 39 h 139"/>
                <a:gd name="T58" fmla="*/ 108 w 116"/>
                <a:gd name="T59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39">
                  <a:moveTo>
                    <a:pt x="108" y="42"/>
                  </a:moveTo>
                  <a:cubicBezTo>
                    <a:pt x="106" y="37"/>
                    <a:pt x="104" y="33"/>
                    <a:pt x="102" y="29"/>
                  </a:cubicBezTo>
                  <a:cubicBezTo>
                    <a:pt x="96" y="17"/>
                    <a:pt x="85" y="13"/>
                    <a:pt x="72" y="14"/>
                  </a:cubicBezTo>
                  <a:cubicBezTo>
                    <a:pt x="68" y="14"/>
                    <a:pt x="67" y="15"/>
                    <a:pt x="67" y="18"/>
                  </a:cubicBezTo>
                  <a:cubicBezTo>
                    <a:pt x="66" y="20"/>
                    <a:pt x="66" y="22"/>
                    <a:pt x="66" y="24"/>
                  </a:cubicBezTo>
                  <a:cubicBezTo>
                    <a:pt x="66" y="54"/>
                    <a:pt x="66" y="85"/>
                    <a:pt x="66" y="115"/>
                  </a:cubicBezTo>
                  <a:cubicBezTo>
                    <a:pt x="66" y="118"/>
                    <a:pt x="67" y="120"/>
                    <a:pt x="67" y="123"/>
                  </a:cubicBezTo>
                  <a:cubicBezTo>
                    <a:pt x="68" y="128"/>
                    <a:pt x="70" y="130"/>
                    <a:pt x="75" y="131"/>
                  </a:cubicBezTo>
                  <a:cubicBezTo>
                    <a:pt x="78" y="131"/>
                    <a:pt x="80" y="132"/>
                    <a:pt x="83" y="132"/>
                  </a:cubicBezTo>
                  <a:cubicBezTo>
                    <a:pt x="83" y="134"/>
                    <a:pt x="83" y="137"/>
                    <a:pt x="83" y="139"/>
                  </a:cubicBezTo>
                  <a:cubicBezTo>
                    <a:pt x="66" y="139"/>
                    <a:pt x="50" y="139"/>
                    <a:pt x="33" y="139"/>
                  </a:cubicBezTo>
                  <a:cubicBezTo>
                    <a:pt x="33" y="137"/>
                    <a:pt x="33" y="135"/>
                    <a:pt x="33" y="132"/>
                  </a:cubicBezTo>
                  <a:cubicBezTo>
                    <a:pt x="36" y="132"/>
                    <a:pt x="39" y="131"/>
                    <a:pt x="41" y="131"/>
                  </a:cubicBezTo>
                  <a:cubicBezTo>
                    <a:pt x="47" y="130"/>
                    <a:pt x="49" y="128"/>
                    <a:pt x="49" y="123"/>
                  </a:cubicBezTo>
                  <a:cubicBezTo>
                    <a:pt x="49" y="121"/>
                    <a:pt x="49" y="120"/>
                    <a:pt x="49" y="118"/>
                  </a:cubicBezTo>
                  <a:cubicBezTo>
                    <a:pt x="49" y="86"/>
                    <a:pt x="49" y="54"/>
                    <a:pt x="49" y="22"/>
                  </a:cubicBezTo>
                  <a:cubicBezTo>
                    <a:pt x="49" y="14"/>
                    <a:pt x="49" y="13"/>
                    <a:pt x="41" y="14"/>
                  </a:cubicBezTo>
                  <a:cubicBezTo>
                    <a:pt x="38" y="14"/>
                    <a:pt x="35" y="14"/>
                    <a:pt x="32" y="15"/>
                  </a:cubicBezTo>
                  <a:cubicBezTo>
                    <a:pt x="26" y="16"/>
                    <a:pt x="21" y="18"/>
                    <a:pt x="18" y="23"/>
                  </a:cubicBezTo>
                  <a:cubicBezTo>
                    <a:pt x="15" y="27"/>
                    <a:pt x="13" y="32"/>
                    <a:pt x="11" y="36"/>
                  </a:cubicBezTo>
                  <a:cubicBezTo>
                    <a:pt x="10" y="38"/>
                    <a:pt x="9" y="40"/>
                    <a:pt x="8" y="42"/>
                  </a:cubicBezTo>
                  <a:cubicBezTo>
                    <a:pt x="5" y="41"/>
                    <a:pt x="3" y="40"/>
                    <a:pt x="0" y="39"/>
                  </a:cubicBezTo>
                  <a:cubicBezTo>
                    <a:pt x="5" y="26"/>
                    <a:pt x="9" y="13"/>
                    <a:pt x="13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0" y="1"/>
                    <a:pt x="20" y="3"/>
                    <a:pt x="21" y="4"/>
                  </a:cubicBezTo>
                  <a:cubicBezTo>
                    <a:pt x="46" y="4"/>
                    <a:pt x="70" y="4"/>
                    <a:pt x="95" y="4"/>
                  </a:cubicBezTo>
                  <a:cubicBezTo>
                    <a:pt x="95" y="3"/>
                    <a:pt x="96" y="1"/>
                    <a:pt x="97" y="0"/>
                  </a:cubicBezTo>
                  <a:cubicBezTo>
                    <a:pt x="98" y="0"/>
                    <a:pt x="100" y="0"/>
                    <a:pt x="103" y="0"/>
                  </a:cubicBezTo>
                  <a:cubicBezTo>
                    <a:pt x="107" y="13"/>
                    <a:pt x="112" y="26"/>
                    <a:pt x="116" y="39"/>
                  </a:cubicBezTo>
                  <a:cubicBezTo>
                    <a:pt x="113" y="40"/>
                    <a:pt x="111" y="41"/>
                    <a:pt x="108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FC8B9B97-503C-AECF-8DFE-EFF2E235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150" y="3891177"/>
              <a:ext cx="140967" cy="381253"/>
            </a:xfrm>
            <a:custGeom>
              <a:avLst/>
              <a:gdLst>
                <a:gd name="T0" fmla="*/ 0 w 50"/>
                <a:gd name="T1" fmla="*/ 134 h 134"/>
                <a:gd name="T2" fmla="*/ 0 w 50"/>
                <a:gd name="T3" fmla="*/ 127 h 134"/>
                <a:gd name="T4" fmla="*/ 9 w 50"/>
                <a:gd name="T5" fmla="*/ 126 h 134"/>
                <a:gd name="T6" fmla="*/ 16 w 50"/>
                <a:gd name="T7" fmla="*/ 119 h 134"/>
                <a:gd name="T8" fmla="*/ 16 w 50"/>
                <a:gd name="T9" fmla="*/ 113 h 134"/>
                <a:gd name="T10" fmla="*/ 16 w 50"/>
                <a:gd name="T11" fmla="*/ 21 h 134"/>
                <a:gd name="T12" fmla="*/ 16 w 50"/>
                <a:gd name="T13" fmla="*/ 13 h 134"/>
                <a:gd name="T14" fmla="*/ 9 w 50"/>
                <a:gd name="T15" fmla="*/ 8 h 134"/>
                <a:gd name="T16" fmla="*/ 1 w 50"/>
                <a:gd name="T17" fmla="*/ 7 h 134"/>
                <a:gd name="T18" fmla="*/ 1 w 50"/>
                <a:gd name="T19" fmla="*/ 0 h 134"/>
                <a:gd name="T20" fmla="*/ 49 w 50"/>
                <a:gd name="T21" fmla="*/ 0 h 134"/>
                <a:gd name="T22" fmla="*/ 49 w 50"/>
                <a:gd name="T23" fmla="*/ 7 h 134"/>
                <a:gd name="T24" fmla="*/ 42 w 50"/>
                <a:gd name="T25" fmla="*/ 8 h 134"/>
                <a:gd name="T26" fmla="*/ 34 w 50"/>
                <a:gd name="T27" fmla="*/ 15 h 134"/>
                <a:gd name="T28" fmla="*/ 33 w 50"/>
                <a:gd name="T29" fmla="*/ 23 h 134"/>
                <a:gd name="T30" fmla="*/ 33 w 50"/>
                <a:gd name="T31" fmla="*/ 113 h 134"/>
                <a:gd name="T32" fmla="*/ 46 w 50"/>
                <a:gd name="T33" fmla="*/ 127 h 134"/>
                <a:gd name="T34" fmla="*/ 49 w 50"/>
                <a:gd name="T35" fmla="*/ 127 h 134"/>
                <a:gd name="T36" fmla="*/ 50 w 50"/>
                <a:gd name="T37" fmla="*/ 131 h 134"/>
                <a:gd name="T38" fmla="*/ 49 w 50"/>
                <a:gd name="T39" fmla="*/ 134 h 134"/>
                <a:gd name="T40" fmla="*/ 0 w 50"/>
                <a:gd name="T4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34">
                  <a:moveTo>
                    <a:pt x="0" y="134"/>
                  </a:moveTo>
                  <a:cubicBezTo>
                    <a:pt x="0" y="132"/>
                    <a:pt x="0" y="130"/>
                    <a:pt x="0" y="127"/>
                  </a:cubicBezTo>
                  <a:cubicBezTo>
                    <a:pt x="3" y="127"/>
                    <a:pt x="6" y="127"/>
                    <a:pt x="9" y="126"/>
                  </a:cubicBezTo>
                  <a:cubicBezTo>
                    <a:pt x="13" y="125"/>
                    <a:pt x="15" y="124"/>
                    <a:pt x="16" y="119"/>
                  </a:cubicBezTo>
                  <a:cubicBezTo>
                    <a:pt x="16" y="117"/>
                    <a:pt x="16" y="115"/>
                    <a:pt x="16" y="113"/>
                  </a:cubicBezTo>
                  <a:cubicBezTo>
                    <a:pt x="16" y="82"/>
                    <a:pt x="16" y="52"/>
                    <a:pt x="16" y="21"/>
                  </a:cubicBezTo>
                  <a:cubicBezTo>
                    <a:pt x="16" y="18"/>
                    <a:pt x="16" y="16"/>
                    <a:pt x="16" y="13"/>
                  </a:cubicBezTo>
                  <a:cubicBezTo>
                    <a:pt x="15" y="10"/>
                    <a:pt x="13" y="8"/>
                    <a:pt x="9" y="8"/>
                  </a:cubicBezTo>
                  <a:cubicBezTo>
                    <a:pt x="6" y="7"/>
                    <a:pt x="4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17" y="0"/>
                    <a:pt x="33" y="0"/>
                    <a:pt x="49" y="0"/>
                  </a:cubicBezTo>
                  <a:cubicBezTo>
                    <a:pt x="49" y="2"/>
                    <a:pt x="49" y="4"/>
                    <a:pt x="49" y="7"/>
                  </a:cubicBezTo>
                  <a:cubicBezTo>
                    <a:pt x="47" y="7"/>
                    <a:pt x="44" y="7"/>
                    <a:pt x="42" y="8"/>
                  </a:cubicBezTo>
                  <a:cubicBezTo>
                    <a:pt x="38" y="8"/>
                    <a:pt x="35" y="10"/>
                    <a:pt x="34" y="15"/>
                  </a:cubicBezTo>
                  <a:cubicBezTo>
                    <a:pt x="34" y="17"/>
                    <a:pt x="33" y="20"/>
                    <a:pt x="33" y="23"/>
                  </a:cubicBezTo>
                  <a:cubicBezTo>
                    <a:pt x="33" y="53"/>
                    <a:pt x="33" y="83"/>
                    <a:pt x="33" y="113"/>
                  </a:cubicBezTo>
                  <a:cubicBezTo>
                    <a:pt x="33" y="124"/>
                    <a:pt x="36" y="126"/>
                    <a:pt x="46" y="127"/>
                  </a:cubicBezTo>
                  <a:cubicBezTo>
                    <a:pt x="47" y="127"/>
                    <a:pt x="48" y="127"/>
                    <a:pt x="49" y="127"/>
                  </a:cubicBezTo>
                  <a:cubicBezTo>
                    <a:pt x="49" y="128"/>
                    <a:pt x="50" y="129"/>
                    <a:pt x="50" y="131"/>
                  </a:cubicBezTo>
                  <a:cubicBezTo>
                    <a:pt x="50" y="132"/>
                    <a:pt x="49" y="133"/>
                    <a:pt x="49" y="134"/>
                  </a:cubicBezTo>
                  <a:cubicBezTo>
                    <a:pt x="33" y="134"/>
                    <a:pt x="17" y="134"/>
                    <a:pt x="0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D0E6EC2A-35D1-0A14-398B-C064F1D6C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4673" y="3891177"/>
              <a:ext cx="137764" cy="384457"/>
            </a:xfrm>
            <a:custGeom>
              <a:avLst/>
              <a:gdLst>
                <a:gd name="T0" fmla="*/ 0 w 49"/>
                <a:gd name="T1" fmla="*/ 7 h 135"/>
                <a:gd name="T2" fmla="*/ 0 w 49"/>
                <a:gd name="T3" fmla="*/ 0 h 135"/>
                <a:gd name="T4" fmla="*/ 49 w 49"/>
                <a:gd name="T5" fmla="*/ 0 h 135"/>
                <a:gd name="T6" fmla="*/ 49 w 49"/>
                <a:gd name="T7" fmla="*/ 7 h 135"/>
                <a:gd name="T8" fmla="*/ 42 w 49"/>
                <a:gd name="T9" fmla="*/ 8 h 135"/>
                <a:gd name="T10" fmla="*/ 34 w 49"/>
                <a:gd name="T11" fmla="*/ 15 h 135"/>
                <a:gd name="T12" fmla="*/ 33 w 49"/>
                <a:gd name="T13" fmla="*/ 23 h 135"/>
                <a:gd name="T14" fmla="*/ 33 w 49"/>
                <a:gd name="T15" fmla="*/ 113 h 135"/>
                <a:gd name="T16" fmla="*/ 46 w 49"/>
                <a:gd name="T17" fmla="*/ 127 h 135"/>
                <a:gd name="T18" fmla="*/ 49 w 49"/>
                <a:gd name="T19" fmla="*/ 127 h 135"/>
                <a:gd name="T20" fmla="*/ 49 w 49"/>
                <a:gd name="T21" fmla="*/ 134 h 135"/>
                <a:gd name="T22" fmla="*/ 0 w 49"/>
                <a:gd name="T23" fmla="*/ 134 h 135"/>
                <a:gd name="T24" fmla="*/ 0 w 49"/>
                <a:gd name="T25" fmla="*/ 127 h 135"/>
                <a:gd name="T26" fmla="*/ 7 w 49"/>
                <a:gd name="T27" fmla="*/ 126 h 135"/>
                <a:gd name="T28" fmla="*/ 16 w 49"/>
                <a:gd name="T29" fmla="*/ 118 h 135"/>
                <a:gd name="T30" fmla="*/ 16 w 49"/>
                <a:gd name="T31" fmla="*/ 113 h 135"/>
                <a:gd name="T32" fmla="*/ 16 w 49"/>
                <a:gd name="T33" fmla="*/ 20 h 135"/>
                <a:gd name="T34" fmla="*/ 15 w 49"/>
                <a:gd name="T35" fmla="*/ 13 h 135"/>
                <a:gd name="T36" fmla="*/ 9 w 49"/>
                <a:gd name="T37" fmla="*/ 8 h 135"/>
                <a:gd name="T38" fmla="*/ 0 w 49"/>
                <a:gd name="T39" fmla="*/ 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35">
                  <a:moveTo>
                    <a:pt x="0" y="7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16" y="0"/>
                    <a:pt x="32" y="0"/>
                    <a:pt x="49" y="0"/>
                  </a:cubicBezTo>
                  <a:cubicBezTo>
                    <a:pt x="49" y="2"/>
                    <a:pt x="49" y="4"/>
                    <a:pt x="49" y="7"/>
                  </a:cubicBezTo>
                  <a:cubicBezTo>
                    <a:pt x="46" y="7"/>
                    <a:pt x="44" y="7"/>
                    <a:pt x="42" y="8"/>
                  </a:cubicBezTo>
                  <a:cubicBezTo>
                    <a:pt x="37" y="8"/>
                    <a:pt x="35" y="10"/>
                    <a:pt x="34" y="15"/>
                  </a:cubicBezTo>
                  <a:cubicBezTo>
                    <a:pt x="33" y="18"/>
                    <a:pt x="33" y="20"/>
                    <a:pt x="33" y="23"/>
                  </a:cubicBezTo>
                  <a:cubicBezTo>
                    <a:pt x="33" y="53"/>
                    <a:pt x="33" y="83"/>
                    <a:pt x="33" y="113"/>
                  </a:cubicBezTo>
                  <a:cubicBezTo>
                    <a:pt x="33" y="124"/>
                    <a:pt x="35" y="126"/>
                    <a:pt x="46" y="127"/>
                  </a:cubicBezTo>
                  <a:cubicBezTo>
                    <a:pt x="47" y="127"/>
                    <a:pt x="48" y="127"/>
                    <a:pt x="49" y="127"/>
                  </a:cubicBezTo>
                  <a:cubicBezTo>
                    <a:pt x="49" y="129"/>
                    <a:pt x="49" y="132"/>
                    <a:pt x="49" y="134"/>
                  </a:cubicBezTo>
                  <a:cubicBezTo>
                    <a:pt x="45" y="135"/>
                    <a:pt x="9" y="135"/>
                    <a:pt x="0" y="134"/>
                  </a:cubicBezTo>
                  <a:cubicBezTo>
                    <a:pt x="0" y="132"/>
                    <a:pt x="0" y="130"/>
                    <a:pt x="0" y="127"/>
                  </a:cubicBezTo>
                  <a:cubicBezTo>
                    <a:pt x="3" y="127"/>
                    <a:pt x="5" y="127"/>
                    <a:pt x="7" y="126"/>
                  </a:cubicBezTo>
                  <a:cubicBezTo>
                    <a:pt x="13" y="126"/>
                    <a:pt x="15" y="124"/>
                    <a:pt x="16" y="118"/>
                  </a:cubicBezTo>
                  <a:cubicBezTo>
                    <a:pt x="16" y="117"/>
                    <a:pt x="16" y="115"/>
                    <a:pt x="16" y="113"/>
                  </a:cubicBezTo>
                  <a:cubicBezTo>
                    <a:pt x="16" y="82"/>
                    <a:pt x="16" y="51"/>
                    <a:pt x="16" y="20"/>
                  </a:cubicBezTo>
                  <a:cubicBezTo>
                    <a:pt x="16" y="18"/>
                    <a:pt x="15" y="16"/>
                    <a:pt x="15" y="13"/>
                  </a:cubicBezTo>
                  <a:cubicBezTo>
                    <a:pt x="14" y="10"/>
                    <a:pt x="12" y="8"/>
                    <a:pt x="9" y="8"/>
                  </a:cubicBezTo>
                  <a:cubicBezTo>
                    <a:pt x="6" y="7"/>
                    <a:pt x="3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785FE396-302F-9963-476A-28D798C5C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879" y="3891177"/>
              <a:ext cx="137764" cy="381253"/>
            </a:xfrm>
            <a:custGeom>
              <a:avLst/>
              <a:gdLst>
                <a:gd name="T0" fmla="*/ 0 w 49"/>
                <a:gd name="T1" fmla="*/ 7 h 134"/>
                <a:gd name="T2" fmla="*/ 0 w 49"/>
                <a:gd name="T3" fmla="*/ 0 h 134"/>
                <a:gd name="T4" fmla="*/ 49 w 49"/>
                <a:gd name="T5" fmla="*/ 0 h 134"/>
                <a:gd name="T6" fmla="*/ 49 w 49"/>
                <a:gd name="T7" fmla="*/ 7 h 134"/>
                <a:gd name="T8" fmla="*/ 42 w 49"/>
                <a:gd name="T9" fmla="*/ 8 h 134"/>
                <a:gd name="T10" fmla="*/ 34 w 49"/>
                <a:gd name="T11" fmla="*/ 15 h 134"/>
                <a:gd name="T12" fmla="*/ 33 w 49"/>
                <a:gd name="T13" fmla="*/ 23 h 134"/>
                <a:gd name="T14" fmla="*/ 33 w 49"/>
                <a:gd name="T15" fmla="*/ 112 h 134"/>
                <a:gd name="T16" fmla="*/ 34 w 49"/>
                <a:gd name="T17" fmla="*/ 120 h 134"/>
                <a:gd name="T18" fmla="*/ 40 w 49"/>
                <a:gd name="T19" fmla="*/ 126 h 134"/>
                <a:gd name="T20" fmla="*/ 49 w 49"/>
                <a:gd name="T21" fmla="*/ 127 h 134"/>
                <a:gd name="T22" fmla="*/ 49 w 49"/>
                <a:gd name="T23" fmla="*/ 134 h 134"/>
                <a:gd name="T24" fmla="*/ 0 w 49"/>
                <a:gd name="T25" fmla="*/ 134 h 134"/>
                <a:gd name="T26" fmla="*/ 0 w 49"/>
                <a:gd name="T27" fmla="*/ 127 h 134"/>
                <a:gd name="T28" fmla="*/ 8 w 49"/>
                <a:gd name="T29" fmla="*/ 126 h 134"/>
                <a:gd name="T30" fmla="*/ 15 w 49"/>
                <a:gd name="T31" fmla="*/ 119 h 134"/>
                <a:gd name="T32" fmla="*/ 16 w 49"/>
                <a:gd name="T33" fmla="*/ 110 h 134"/>
                <a:gd name="T34" fmla="*/ 16 w 49"/>
                <a:gd name="T35" fmla="*/ 25 h 134"/>
                <a:gd name="T36" fmla="*/ 15 w 49"/>
                <a:gd name="T37" fmla="*/ 15 h 134"/>
                <a:gd name="T38" fmla="*/ 8 w 49"/>
                <a:gd name="T39" fmla="*/ 8 h 134"/>
                <a:gd name="T40" fmla="*/ 0 w 49"/>
                <a:gd name="T41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134">
                  <a:moveTo>
                    <a:pt x="0" y="7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16" y="0"/>
                    <a:pt x="32" y="0"/>
                    <a:pt x="49" y="0"/>
                  </a:cubicBezTo>
                  <a:cubicBezTo>
                    <a:pt x="49" y="2"/>
                    <a:pt x="49" y="4"/>
                    <a:pt x="49" y="7"/>
                  </a:cubicBezTo>
                  <a:cubicBezTo>
                    <a:pt x="46" y="7"/>
                    <a:pt x="44" y="7"/>
                    <a:pt x="42" y="8"/>
                  </a:cubicBezTo>
                  <a:cubicBezTo>
                    <a:pt x="37" y="8"/>
                    <a:pt x="34" y="10"/>
                    <a:pt x="34" y="15"/>
                  </a:cubicBezTo>
                  <a:cubicBezTo>
                    <a:pt x="33" y="18"/>
                    <a:pt x="33" y="21"/>
                    <a:pt x="33" y="23"/>
                  </a:cubicBezTo>
                  <a:cubicBezTo>
                    <a:pt x="33" y="53"/>
                    <a:pt x="33" y="83"/>
                    <a:pt x="33" y="112"/>
                  </a:cubicBezTo>
                  <a:cubicBezTo>
                    <a:pt x="33" y="115"/>
                    <a:pt x="33" y="118"/>
                    <a:pt x="34" y="120"/>
                  </a:cubicBezTo>
                  <a:cubicBezTo>
                    <a:pt x="34" y="124"/>
                    <a:pt x="36" y="126"/>
                    <a:pt x="40" y="126"/>
                  </a:cubicBezTo>
                  <a:cubicBezTo>
                    <a:pt x="43" y="126"/>
                    <a:pt x="45" y="127"/>
                    <a:pt x="49" y="127"/>
                  </a:cubicBezTo>
                  <a:cubicBezTo>
                    <a:pt x="49" y="129"/>
                    <a:pt x="49" y="132"/>
                    <a:pt x="49" y="134"/>
                  </a:cubicBezTo>
                  <a:cubicBezTo>
                    <a:pt x="33" y="134"/>
                    <a:pt x="16" y="134"/>
                    <a:pt x="0" y="134"/>
                  </a:cubicBezTo>
                  <a:cubicBezTo>
                    <a:pt x="0" y="132"/>
                    <a:pt x="0" y="130"/>
                    <a:pt x="0" y="127"/>
                  </a:cubicBezTo>
                  <a:cubicBezTo>
                    <a:pt x="3" y="127"/>
                    <a:pt x="6" y="127"/>
                    <a:pt x="8" y="126"/>
                  </a:cubicBezTo>
                  <a:cubicBezTo>
                    <a:pt x="13" y="125"/>
                    <a:pt x="15" y="123"/>
                    <a:pt x="15" y="119"/>
                  </a:cubicBezTo>
                  <a:cubicBezTo>
                    <a:pt x="16" y="116"/>
                    <a:pt x="16" y="113"/>
                    <a:pt x="16" y="110"/>
                  </a:cubicBezTo>
                  <a:cubicBezTo>
                    <a:pt x="16" y="81"/>
                    <a:pt x="16" y="53"/>
                    <a:pt x="16" y="25"/>
                  </a:cubicBezTo>
                  <a:cubicBezTo>
                    <a:pt x="16" y="21"/>
                    <a:pt x="16" y="18"/>
                    <a:pt x="15" y="15"/>
                  </a:cubicBezTo>
                  <a:cubicBezTo>
                    <a:pt x="15" y="10"/>
                    <a:pt x="13" y="8"/>
                    <a:pt x="8" y="8"/>
                  </a:cubicBezTo>
                  <a:cubicBezTo>
                    <a:pt x="5" y="7"/>
                    <a:pt x="3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108030E-E898-B7AD-AC41-23CF212E55CB}"/>
              </a:ext>
            </a:extLst>
          </p:cNvPr>
          <p:cNvGrpSpPr/>
          <p:nvPr/>
        </p:nvGrpSpPr>
        <p:grpSpPr>
          <a:xfrm>
            <a:off x="4189101" y="96876"/>
            <a:ext cx="960649" cy="958410"/>
            <a:chOff x="2105799" y="20055838"/>
            <a:chExt cx="6748090" cy="6732363"/>
          </a:xfrm>
          <a:solidFill>
            <a:srgbClr val="7E181B">
              <a:alpha val="80000"/>
            </a:srgbClr>
          </a:solidFill>
        </p:grpSpPr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9F307CEB-15CA-70FC-C6F0-B28FE4725B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42">
              <a:extLst>
                <a:ext uri="{FF2B5EF4-FFF2-40B4-BE49-F238E27FC236}">
                  <a16:creationId xmlns:a16="http://schemas.microsoft.com/office/drawing/2014/main" id="{6B52DB7C-D103-DC1D-CE70-341D13B54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43">
              <a:extLst>
                <a:ext uri="{FF2B5EF4-FFF2-40B4-BE49-F238E27FC236}">
                  <a16:creationId xmlns:a16="http://schemas.microsoft.com/office/drawing/2014/main" id="{1487E9E1-C11B-9DC7-BB2F-BDC4A2090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44">
              <a:extLst>
                <a:ext uri="{FF2B5EF4-FFF2-40B4-BE49-F238E27FC236}">
                  <a16:creationId xmlns:a16="http://schemas.microsoft.com/office/drawing/2014/main" id="{855481CC-3970-A673-EF61-0F70FC330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45">
              <a:extLst>
                <a:ext uri="{FF2B5EF4-FFF2-40B4-BE49-F238E27FC236}">
                  <a16:creationId xmlns:a16="http://schemas.microsoft.com/office/drawing/2014/main" id="{188C709C-EBED-D74C-C94D-7A0F6AD0F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46">
              <a:extLst>
                <a:ext uri="{FF2B5EF4-FFF2-40B4-BE49-F238E27FC236}">
                  <a16:creationId xmlns:a16="http://schemas.microsoft.com/office/drawing/2014/main" id="{C0B85919-A8B1-05E0-6517-47764BC0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47">
              <a:extLst>
                <a:ext uri="{FF2B5EF4-FFF2-40B4-BE49-F238E27FC236}">
                  <a16:creationId xmlns:a16="http://schemas.microsoft.com/office/drawing/2014/main" id="{5B9FE488-6FBA-AE2E-B676-1436FD80C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48">
              <a:extLst>
                <a:ext uri="{FF2B5EF4-FFF2-40B4-BE49-F238E27FC236}">
                  <a16:creationId xmlns:a16="http://schemas.microsoft.com/office/drawing/2014/main" id="{9EAAF917-54D5-47D6-BF8F-4FFF07EF1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49">
              <a:extLst>
                <a:ext uri="{FF2B5EF4-FFF2-40B4-BE49-F238E27FC236}">
                  <a16:creationId xmlns:a16="http://schemas.microsoft.com/office/drawing/2014/main" id="{D6AF6F4D-0B9A-A9EA-6BEF-E4BA4EDF3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50">
              <a:extLst>
                <a:ext uri="{FF2B5EF4-FFF2-40B4-BE49-F238E27FC236}">
                  <a16:creationId xmlns:a16="http://schemas.microsoft.com/office/drawing/2014/main" id="{946786AF-A90F-9231-5CDB-554D79AAF5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C2F31073-D548-C244-0DB7-13C0A3185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C34A1969-39BC-E7BC-A704-760CDE980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53">
              <a:extLst>
                <a:ext uri="{FF2B5EF4-FFF2-40B4-BE49-F238E27FC236}">
                  <a16:creationId xmlns:a16="http://schemas.microsoft.com/office/drawing/2014/main" id="{191B6266-65EB-4DA4-B5C2-C0E05AE69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3DEA64A2-01A3-2A22-7304-B8272A8CF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749E35F8-91B2-6AB1-0380-421F16177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9920B017-ADA3-7F6E-3174-6534C4FCF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57">
              <a:extLst>
                <a:ext uri="{FF2B5EF4-FFF2-40B4-BE49-F238E27FC236}">
                  <a16:creationId xmlns:a16="http://schemas.microsoft.com/office/drawing/2014/main" id="{B5FD50D8-9DEB-D3C7-C493-4237B058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8EB76B06-9A00-5886-E34E-2F38B893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E25BE99A-3C43-B2AB-F922-9CAD7B91F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2806CCF7-2F6A-AABF-3B53-B534F59EB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718D0155-F211-4D49-2CF3-27A002F9E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B8A346F8-A7D0-5AB2-547F-C918078F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31291A72-906F-0582-32F2-D1ED19096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1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"/>
    </mc:Choice>
    <mc:Fallback xmlns="">
      <p:transition spd="slow" advTm="21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BEBCADD4-0DCF-762C-A09A-9ACA4A489DC5}"/>
              </a:ext>
            </a:extLst>
          </p:cNvPr>
          <p:cNvSpPr txBox="1">
            <a:spLocks/>
          </p:cNvSpPr>
          <p:nvPr/>
        </p:nvSpPr>
        <p:spPr>
          <a:xfrm>
            <a:off x="849313" y="4467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Reference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DDD38D-02D1-B4DC-523C-6F6D1897F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1369695"/>
            <a:ext cx="10515601" cy="4746625"/>
          </a:xfrm>
          <a:ln>
            <a:solidFill>
              <a:srgbClr val="9A000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[1] Wang Ling, Phil </a:t>
            </a:r>
            <a:r>
              <a:rPr lang="en-US" altLang="zh-CN" sz="1400" dirty="0" err="1"/>
              <a:t>Blunsom</a:t>
            </a:r>
            <a:r>
              <a:rPr lang="en-US" altLang="zh-CN" sz="1400" dirty="0"/>
              <a:t>, Edward </a:t>
            </a:r>
            <a:r>
              <a:rPr lang="en-US" altLang="zh-CN" sz="1400" dirty="0" err="1"/>
              <a:t>Grefenstette</a:t>
            </a:r>
            <a:r>
              <a:rPr lang="en-US" altLang="zh-CN" sz="1400" dirty="0"/>
              <a:t>, Karl Moritz Hermann, Tomás </a:t>
            </a:r>
            <a:r>
              <a:rPr lang="en-US" altLang="zh-CN" sz="1400" dirty="0" err="1"/>
              <a:t>Kociský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Fumin</a:t>
            </a:r>
            <a:r>
              <a:rPr lang="en-US" altLang="zh-CN" sz="1400" dirty="0"/>
              <a:t> Wang, and Andrew W. Senior. 2016. Latent Predictor Networks for Code Generation. In ACL (1). 599–609.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[2] Yue Wang, </a:t>
            </a:r>
            <a:r>
              <a:rPr lang="en-US" altLang="zh-CN" sz="1400" dirty="0" err="1"/>
              <a:t>Weishi</a:t>
            </a:r>
            <a:r>
              <a:rPr lang="en-US" altLang="zh-CN" sz="1400" dirty="0"/>
              <a:t> Wang, Shafiq R. </a:t>
            </a:r>
            <a:r>
              <a:rPr lang="en-US" altLang="zh-CN" sz="1400" dirty="0" err="1"/>
              <a:t>Joty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teven</a:t>
            </a:r>
            <a:r>
              <a:rPr lang="en-US" altLang="zh-CN" sz="1400" dirty="0"/>
              <a:t> C. H. Hoi. 2021. CodeT5: Identifier-aware Unified Pre-trained Encoder-Decoder Models for Code Understanding and Generation. In EMNLP (1). 8696–8708.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[3] </a:t>
            </a:r>
            <a:r>
              <a:rPr lang="en-US" altLang="zh-CN" sz="1400" dirty="0" err="1"/>
              <a:t>Daya</a:t>
            </a:r>
            <a:r>
              <a:rPr lang="en-US" altLang="zh-CN" sz="1400" dirty="0"/>
              <a:t> Guo, Shuai Lu, Nan Duan, </a:t>
            </a:r>
            <a:r>
              <a:rPr lang="en-US" altLang="zh-CN" sz="1400" dirty="0" err="1"/>
              <a:t>Yanlin</a:t>
            </a:r>
            <a:r>
              <a:rPr lang="en-US" altLang="zh-CN" sz="1400" dirty="0"/>
              <a:t> Wang, Ming Zhou, and Jian Yin. 2022. </a:t>
            </a:r>
            <a:r>
              <a:rPr lang="en-US" altLang="zh-CN" sz="1400" dirty="0" err="1"/>
              <a:t>UniXcoder</a:t>
            </a:r>
            <a:r>
              <a:rPr lang="en-US" altLang="zh-CN" sz="1400" dirty="0"/>
              <a:t>: Unified Cross-Modal Pre-training for Code Representation. In ACL(1). 7212–7225.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[4] Erik Nijkamp, Bo Pang, Hiroaki Hayashi, </a:t>
            </a:r>
            <a:r>
              <a:rPr lang="en-US" altLang="zh-CN" sz="1400" dirty="0" err="1"/>
              <a:t>Lifu</a:t>
            </a:r>
            <a:r>
              <a:rPr lang="en-US" altLang="zh-CN" sz="1400" dirty="0"/>
              <a:t> Tu, Huan Wang, </a:t>
            </a:r>
            <a:r>
              <a:rPr lang="en-US" altLang="zh-CN" sz="1400" dirty="0" err="1"/>
              <a:t>Yingbo</a:t>
            </a:r>
            <a:r>
              <a:rPr lang="en-US" altLang="zh-CN" sz="1400" dirty="0"/>
              <a:t> Zhou, Silvio Savarese, and </a:t>
            </a:r>
            <a:r>
              <a:rPr lang="en-US" altLang="zh-CN" sz="1400" dirty="0" err="1"/>
              <a:t>Caiming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Xiong</a:t>
            </a:r>
            <a:r>
              <a:rPr lang="en-US" altLang="zh-CN" sz="1400" dirty="0"/>
              <a:t>. 2022. A Conversational Paradigm for Program Synthesis. </a:t>
            </a:r>
            <a:r>
              <a:rPr lang="en-US" altLang="zh-CN" sz="1400" dirty="0" err="1"/>
              <a:t>CoRR</a:t>
            </a:r>
            <a:r>
              <a:rPr lang="en-US" altLang="zh-CN" sz="1400" dirty="0"/>
              <a:t> abs/2203.13474 (2022).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[5] Daniel Fried, Armen </a:t>
            </a:r>
            <a:r>
              <a:rPr lang="en-US" altLang="zh-CN" sz="1400" dirty="0" err="1"/>
              <a:t>Aghajanyan</a:t>
            </a:r>
            <a:r>
              <a:rPr lang="en-US" altLang="zh-CN" sz="1400" dirty="0"/>
              <a:t>, Jessy Lin, </a:t>
            </a:r>
            <a:r>
              <a:rPr lang="en-US" altLang="zh-CN" sz="1400" dirty="0" err="1"/>
              <a:t>Sida</a:t>
            </a:r>
            <a:r>
              <a:rPr lang="en-US" altLang="zh-CN" sz="1400" dirty="0"/>
              <a:t> Wang, Eric Wallace, Freda Shi, </a:t>
            </a:r>
            <a:r>
              <a:rPr lang="en-US" altLang="zh-CN" sz="1400" dirty="0" err="1"/>
              <a:t>Ruiqi</a:t>
            </a:r>
            <a:r>
              <a:rPr lang="en-US" altLang="zh-CN" sz="1400" dirty="0"/>
              <a:t> Zhong, Wen-tau </a:t>
            </a:r>
            <a:r>
              <a:rPr lang="en-US" altLang="zh-CN" sz="1400" dirty="0" err="1"/>
              <a:t>Yih</a:t>
            </a:r>
            <a:r>
              <a:rPr lang="en-US" altLang="zh-CN" sz="1400" dirty="0"/>
              <a:t>, Luke </a:t>
            </a:r>
            <a:r>
              <a:rPr lang="en-US" altLang="zh-CN" sz="1400" dirty="0" err="1"/>
              <a:t>Zettlemoyer</a:t>
            </a:r>
            <a:r>
              <a:rPr lang="en-US" altLang="zh-CN" sz="1400" dirty="0"/>
              <a:t>, and Mike Lewis. 2022. </a:t>
            </a:r>
            <a:r>
              <a:rPr lang="en-US" altLang="zh-CN" sz="1400" dirty="0" err="1"/>
              <a:t>InCoder</a:t>
            </a:r>
            <a:r>
              <a:rPr lang="en-US" altLang="zh-CN" sz="1400" dirty="0"/>
              <a:t>: A Generative Model for Code Infilling and Synthesis. </a:t>
            </a:r>
            <a:r>
              <a:rPr lang="en-US" altLang="zh-CN" sz="1400" dirty="0" err="1"/>
              <a:t>CoRR</a:t>
            </a:r>
            <a:r>
              <a:rPr lang="en-US" altLang="zh-CN" sz="1400" dirty="0"/>
              <a:t> abs/2204.05999 (2022).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[6] Li Dong and Mirella </a:t>
            </a:r>
            <a:r>
              <a:rPr lang="en-US" altLang="zh-CN" sz="1400" dirty="0" err="1"/>
              <a:t>Lapata</a:t>
            </a:r>
            <a:r>
              <a:rPr lang="en-US" altLang="zh-CN" sz="1400" dirty="0"/>
              <a:t>. 2016. Language to Logical Form with Neural Attention. In ACL (1).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400" dirty="0"/>
              <a:t>[7] </a:t>
            </a:r>
            <a:r>
              <a:rPr lang="en" altLang="zh-CN" sz="1400" dirty="0" err="1"/>
              <a:t>Pengcheng</a:t>
            </a:r>
            <a:r>
              <a:rPr lang="en" altLang="zh-CN" sz="1400" dirty="0"/>
              <a:t> Yin and Graham </a:t>
            </a:r>
            <a:r>
              <a:rPr lang="en" altLang="zh-CN" sz="1400" dirty="0" err="1"/>
              <a:t>Neubig</a:t>
            </a:r>
            <a:r>
              <a:rPr lang="en" altLang="zh-CN" sz="1400" dirty="0"/>
              <a:t>. 2018. TRANX: A Transition-based Neural Abstract Syntax Parser for Semantic Parsing and Code Generation. In EMNLP (Demonstration). 7–12.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" altLang="zh-CN" sz="1400" dirty="0"/>
              <a:t>[8] </a:t>
            </a:r>
            <a:r>
              <a:rPr lang="en" altLang="zh-CN" sz="1400" dirty="0" err="1"/>
              <a:t>Binbin</a:t>
            </a:r>
            <a:r>
              <a:rPr lang="en" altLang="zh-CN" sz="1400" dirty="0"/>
              <a:t> </a:t>
            </a:r>
            <a:r>
              <a:rPr lang="en" altLang="zh-CN" sz="1400" dirty="0" err="1"/>
              <a:t>Xie</a:t>
            </a:r>
            <a:r>
              <a:rPr lang="en" altLang="zh-CN" sz="1400" dirty="0"/>
              <a:t>, </a:t>
            </a:r>
            <a:r>
              <a:rPr lang="en" altLang="zh-CN" sz="1400" dirty="0" err="1"/>
              <a:t>Jinsong</a:t>
            </a:r>
            <a:r>
              <a:rPr lang="en" altLang="zh-CN" sz="1400" dirty="0"/>
              <a:t> </a:t>
            </a:r>
            <a:r>
              <a:rPr lang="en" altLang="zh-CN" sz="1400" dirty="0" err="1"/>
              <a:t>Su</a:t>
            </a:r>
            <a:r>
              <a:rPr lang="en" altLang="zh-CN" sz="1400" dirty="0"/>
              <a:t>, </a:t>
            </a:r>
            <a:r>
              <a:rPr lang="en" altLang="zh-CN" sz="1400" dirty="0" err="1"/>
              <a:t>Yubin</a:t>
            </a:r>
            <a:r>
              <a:rPr lang="en" altLang="zh-CN" sz="1400" dirty="0"/>
              <a:t> Ge, Xiang Li, </a:t>
            </a:r>
            <a:r>
              <a:rPr lang="en" altLang="zh-CN" sz="1400" dirty="0" err="1"/>
              <a:t>Jianwei</a:t>
            </a:r>
            <a:r>
              <a:rPr lang="en" altLang="zh-CN" sz="1400" dirty="0"/>
              <a:t> Cui, </a:t>
            </a:r>
            <a:r>
              <a:rPr lang="en" altLang="zh-CN" sz="1400" dirty="0" err="1"/>
              <a:t>Junfeng</a:t>
            </a:r>
            <a:r>
              <a:rPr lang="en" altLang="zh-CN" sz="1400" dirty="0"/>
              <a:t> Yao, and Bin Wang. 2021. Improving Tree-Structured Decoder Training for Code Generation via Mutual Learning. In AAAI. 14121–14128.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" altLang="zh-CN" sz="1400" dirty="0"/>
              <a:t>[9] Hui Jiang, </a:t>
            </a:r>
            <a:r>
              <a:rPr lang="en" altLang="zh-CN" sz="1400" dirty="0" err="1"/>
              <a:t>Chulun</a:t>
            </a:r>
            <a:r>
              <a:rPr lang="en" altLang="zh-CN" sz="1400" dirty="0"/>
              <a:t> Zhou, </a:t>
            </a:r>
            <a:r>
              <a:rPr lang="en" altLang="zh-CN" sz="1400" dirty="0" err="1"/>
              <a:t>Fandong</a:t>
            </a:r>
            <a:r>
              <a:rPr lang="en" altLang="zh-CN" sz="1400" dirty="0"/>
              <a:t> Meng, Biao Zhang, </a:t>
            </a:r>
            <a:r>
              <a:rPr lang="en" altLang="zh-CN" sz="1400" dirty="0" err="1"/>
              <a:t>Jie</a:t>
            </a:r>
            <a:r>
              <a:rPr lang="en" altLang="zh-CN" sz="1400" dirty="0"/>
              <a:t> Zhou, Degen Huang, </a:t>
            </a:r>
            <a:r>
              <a:rPr lang="en" altLang="zh-CN" sz="1400" dirty="0" err="1"/>
              <a:t>Qingqiang</a:t>
            </a:r>
            <a:r>
              <a:rPr lang="en" altLang="zh-CN" sz="1400" dirty="0"/>
              <a:t> Wu, and </a:t>
            </a:r>
            <a:r>
              <a:rPr lang="en" altLang="zh-CN" sz="1400" dirty="0" err="1"/>
              <a:t>Jinsong</a:t>
            </a:r>
            <a:r>
              <a:rPr lang="en" altLang="zh-CN" sz="1400" dirty="0"/>
              <a:t> </a:t>
            </a:r>
            <a:r>
              <a:rPr lang="en" altLang="zh-CN" sz="1400" dirty="0" err="1"/>
              <a:t>Su</a:t>
            </a:r>
            <a:r>
              <a:rPr lang="en" altLang="zh-CN" sz="1400" dirty="0"/>
              <a:t>. 2021. Exploring Dynamic Selection of Branch Expansion Orders for Code Generation. In ACL/IJCNLP. 5076–5085.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987644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BEBCADD4-0DCF-762C-A09A-9ACA4A489DC5}"/>
              </a:ext>
            </a:extLst>
          </p:cNvPr>
          <p:cNvSpPr txBox="1">
            <a:spLocks/>
          </p:cNvSpPr>
          <p:nvPr/>
        </p:nvSpPr>
        <p:spPr>
          <a:xfrm>
            <a:off x="849313" y="4467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Reference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438718-1DC6-C816-F6C6-99D1BF1CFE79}"/>
              </a:ext>
            </a:extLst>
          </p:cNvPr>
          <p:cNvSpPr txBox="1">
            <a:spLocks/>
          </p:cNvSpPr>
          <p:nvPr/>
        </p:nvSpPr>
        <p:spPr>
          <a:xfrm>
            <a:off x="838199" y="1407795"/>
            <a:ext cx="10515601" cy="4746625"/>
          </a:xfrm>
          <a:prstGeom prst="rect">
            <a:avLst/>
          </a:prstGeom>
          <a:ln>
            <a:solidFill>
              <a:srgbClr val="9A000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[10] </a:t>
            </a:r>
            <a:r>
              <a:rPr lang="en-US" altLang="zh-CN" dirty="0" err="1"/>
              <a:t>Yihong</a:t>
            </a:r>
            <a:r>
              <a:rPr lang="en-US" altLang="zh-CN" dirty="0"/>
              <a:t> Dong, Ge Li, and </a:t>
            </a:r>
            <a:r>
              <a:rPr lang="en-US" altLang="zh-CN" dirty="0" err="1"/>
              <a:t>Zhi</a:t>
            </a:r>
            <a:r>
              <a:rPr lang="en-US" altLang="zh-CN" dirty="0"/>
              <a:t> </a:t>
            </a:r>
            <a:r>
              <a:rPr lang="en-US" altLang="zh-CN" dirty="0" err="1"/>
              <a:t>Jin</a:t>
            </a:r>
            <a:r>
              <a:rPr lang="en-US" altLang="zh-CN" dirty="0"/>
              <a:t>. 2022. Antecedent Predictions Are Dominant for Tree-Based Code Generation. </a:t>
            </a:r>
            <a:r>
              <a:rPr lang="en-US" altLang="zh-CN" dirty="0" err="1"/>
              <a:t>CoRR</a:t>
            </a:r>
            <a:r>
              <a:rPr lang="en-US" altLang="zh-CN" dirty="0"/>
              <a:t> abs/2208.09998 (2022).</a:t>
            </a:r>
          </a:p>
          <a:p>
            <a:r>
              <a:rPr lang="en-US" altLang="zh-CN" dirty="0"/>
              <a:t>[11] </a:t>
            </a:r>
            <a:r>
              <a:rPr lang="en-US" altLang="zh-CN" dirty="0" err="1"/>
              <a:t>Sijie</a:t>
            </a:r>
            <a:r>
              <a:rPr lang="en-US" altLang="zh-CN" dirty="0"/>
              <a:t> Shen, Xiang Zhu, </a:t>
            </a:r>
            <a:r>
              <a:rPr lang="en-US" altLang="zh-CN" dirty="0" err="1"/>
              <a:t>Yihong</a:t>
            </a:r>
            <a:r>
              <a:rPr lang="en-US" altLang="zh-CN" dirty="0"/>
              <a:t> Dong, </a:t>
            </a:r>
            <a:r>
              <a:rPr lang="en-US" altLang="zh-CN" dirty="0" err="1"/>
              <a:t>Qizhi</a:t>
            </a:r>
            <a:r>
              <a:rPr lang="en-US" altLang="zh-CN" dirty="0"/>
              <a:t> Guo, </a:t>
            </a:r>
            <a:r>
              <a:rPr lang="en-US" altLang="zh-CN" dirty="0" err="1"/>
              <a:t>Yankun</a:t>
            </a:r>
            <a:r>
              <a:rPr lang="en-US" altLang="zh-CN" dirty="0"/>
              <a:t> Zhen, and Ge Li. 2022. Incorporating domain knowledge through task augmentation for front-end JavaScript code generation. In ESEC/SIGSOFT FSE. ACM, 1533–1543.</a:t>
            </a:r>
          </a:p>
          <a:p>
            <a:r>
              <a:rPr lang="en-US" altLang="zh-CN" dirty="0"/>
              <a:t>[12] </a:t>
            </a:r>
            <a:r>
              <a:rPr lang="en-US" altLang="zh-CN" dirty="0" err="1"/>
              <a:t>Torsten</a:t>
            </a:r>
            <a:r>
              <a:rPr lang="en-US" altLang="zh-CN" dirty="0"/>
              <a:t> </a:t>
            </a:r>
            <a:r>
              <a:rPr lang="en-US" altLang="zh-CN" dirty="0" err="1"/>
              <a:t>Scholak</a:t>
            </a:r>
            <a:r>
              <a:rPr lang="en-US" altLang="zh-CN" dirty="0"/>
              <a:t>, Nathan </a:t>
            </a:r>
            <a:r>
              <a:rPr lang="en-US" altLang="zh-CN" dirty="0" err="1"/>
              <a:t>Schucher</a:t>
            </a:r>
            <a:r>
              <a:rPr lang="en-US" altLang="zh-CN" dirty="0"/>
              <a:t>, and </a:t>
            </a:r>
            <a:r>
              <a:rPr lang="en-US" altLang="zh-CN" dirty="0" err="1"/>
              <a:t>Dzmitry</a:t>
            </a:r>
            <a:r>
              <a:rPr lang="en-US" altLang="zh-CN" dirty="0"/>
              <a:t> </a:t>
            </a:r>
            <a:r>
              <a:rPr lang="en-US" altLang="zh-CN" dirty="0" err="1"/>
              <a:t>Bahdanau</a:t>
            </a:r>
            <a:r>
              <a:rPr lang="en-US" altLang="zh-CN" dirty="0"/>
              <a:t>. 2021. PICARD: Parsing Incrementally for Constrained Auto-Regressive Decoding from Language Models. In EMNLP (1). Association for Computational Linguistics, 9895–9901.</a:t>
            </a:r>
          </a:p>
          <a:p>
            <a:r>
              <a:rPr lang="en-US" altLang="zh-CN" dirty="0"/>
              <a:t>[13] Gabriel </a:t>
            </a:r>
            <a:r>
              <a:rPr lang="en-US" altLang="zh-CN" dirty="0" err="1"/>
              <a:t>Poesia</a:t>
            </a:r>
            <a:r>
              <a:rPr lang="en-US" altLang="zh-CN" dirty="0"/>
              <a:t>, Oleksandr </a:t>
            </a:r>
            <a:r>
              <a:rPr lang="en-US" altLang="zh-CN" dirty="0" err="1"/>
              <a:t>Polozov</a:t>
            </a:r>
            <a:r>
              <a:rPr lang="en-US" altLang="zh-CN" dirty="0"/>
              <a:t>, Vu Le, Ashish Tiwari, Gustavo Soares, Christopher Meek, and </a:t>
            </a:r>
            <a:r>
              <a:rPr lang="en-US" altLang="zh-CN" dirty="0" err="1"/>
              <a:t>Sumit</a:t>
            </a:r>
            <a:r>
              <a:rPr lang="en-US" altLang="zh-CN" dirty="0"/>
              <a:t> </a:t>
            </a:r>
            <a:r>
              <a:rPr lang="en-US" altLang="zh-CN" dirty="0" err="1"/>
              <a:t>Gulwani</a:t>
            </a:r>
            <a:r>
              <a:rPr lang="en-US" altLang="zh-CN" dirty="0"/>
              <a:t>. 2022. Synchromesh: Reliable code generation from pre-trained language models. </a:t>
            </a:r>
            <a:r>
              <a:rPr lang="en-US" altLang="zh-CN" dirty="0" err="1"/>
              <a:t>CoRR</a:t>
            </a:r>
            <a:r>
              <a:rPr lang="en-US" altLang="zh-CN" dirty="0"/>
              <a:t> abs/2201.11227 (2022).</a:t>
            </a:r>
          </a:p>
          <a:p>
            <a:r>
              <a:rPr lang="en-US" altLang="zh-CN" dirty="0"/>
              <a:t>[14] Noam Chomsky. 1962. Context-free grammars and pushdown storage. MIT Res. Lab. Electron. Quart. Prog. Report. 65 (1962), 187–194.</a:t>
            </a:r>
          </a:p>
          <a:p>
            <a:r>
              <a:rPr lang="en-US" altLang="zh-CN" dirty="0"/>
              <a:t>[15] R James </a:t>
            </a:r>
            <a:r>
              <a:rPr lang="en-US" altLang="zh-CN" dirty="0" err="1"/>
              <a:t>Evey</a:t>
            </a:r>
            <a:r>
              <a:rPr lang="en-US" altLang="zh-CN" dirty="0"/>
              <a:t>. 1963. Application of pushdown-store machines. In Proceedings of the November 12-14, 1963, fall joint computer conference. 215–227.</a:t>
            </a:r>
          </a:p>
          <a:p>
            <a:r>
              <a:rPr lang="en-US" altLang="zh-CN" dirty="0"/>
              <a:t>[16] Marcel Paul </a:t>
            </a:r>
            <a:r>
              <a:rPr lang="en-US" altLang="zh-CN" dirty="0" err="1"/>
              <a:t>Schützenberger</a:t>
            </a:r>
            <a:r>
              <a:rPr lang="en-US" altLang="zh-CN" dirty="0"/>
              <a:t>. 1963. On context-free languages and push-down automata. Information and control 6, 3 (1963), 246–264.</a:t>
            </a:r>
          </a:p>
          <a:p>
            <a:r>
              <a:rPr lang="en-US" altLang="zh-CN" dirty="0"/>
              <a:t>[17] </a:t>
            </a:r>
            <a:r>
              <a:rPr lang="en-US" altLang="zh-CN" dirty="0" err="1"/>
              <a:t>Arto</a:t>
            </a:r>
            <a:r>
              <a:rPr lang="en-US" altLang="zh-CN" dirty="0"/>
              <a:t> </a:t>
            </a:r>
            <a:r>
              <a:rPr lang="en-US" altLang="zh-CN" dirty="0" err="1"/>
              <a:t>Salomaa</a:t>
            </a:r>
            <a:r>
              <a:rPr lang="en-US" altLang="zh-CN" dirty="0"/>
              <a:t>, Derick Wood, and Sheng Yu. 2001. A half-century of automata theory: celebration and inspiration. World scientific.</a:t>
            </a:r>
          </a:p>
          <a:p>
            <a:r>
              <a:rPr lang="en-US" altLang="zh-CN" dirty="0"/>
              <a:t>[18] Jonas Gehring, Michael </a:t>
            </a:r>
            <a:r>
              <a:rPr lang="en-US" altLang="zh-CN" dirty="0" err="1"/>
              <a:t>Auli</a:t>
            </a:r>
            <a:r>
              <a:rPr lang="en-US" altLang="zh-CN" dirty="0"/>
              <a:t>, David </a:t>
            </a:r>
            <a:r>
              <a:rPr lang="en-US" altLang="zh-CN" dirty="0" err="1"/>
              <a:t>Grangier</a:t>
            </a:r>
            <a:r>
              <a:rPr lang="en-US" altLang="zh-CN" dirty="0"/>
              <a:t>, Denis </a:t>
            </a:r>
            <a:r>
              <a:rPr lang="en-US" altLang="zh-CN" dirty="0" err="1"/>
              <a:t>Yarats</a:t>
            </a:r>
            <a:r>
              <a:rPr lang="en-US" altLang="zh-CN" dirty="0"/>
              <a:t>, and Yann N. Dauphin.</a:t>
            </a:r>
            <a:r>
              <a:rPr lang="zh-CN" altLang="en-US" dirty="0"/>
              <a:t> </a:t>
            </a:r>
            <a:r>
              <a:rPr lang="en-US" altLang="zh-CN" dirty="0"/>
              <a:t>2017. Convolutional Sequence to Sequence Learning. In ICML (Proceedings of</a:t>
            </a:r>
            <a:r>
              <a:rPr lang="zh-CN" altLang="en-US" dirty="0"/>
              <a:t> </a:t>
            </a:r>
            <a:r>
              <a:rPr lang="en-US" altLang="zh-CN" dirty="0"/>
              <a:t>Machine Learning Research, Vol. 70). PMLR, 1243–1252.</a:t>
            </a:r>
          </a:p>
        </p:txBody>
      </p:sp>
    </p:spTree>
    <p:extLst>
      <p:ext uri="{BB962C8B-B14F-4D97-AF65-F5344CB8AC3E}">
        <p14:creationId xmlns:p14="http://schemas.microsoft.com/office/powerpoint/2010/main" val="901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7A44F549-C225-5B7C-F2E9-CC99532F4D2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r>
              <a:rPr lang="zh-CN" altLang="en-US" sz="3600" dirty="0">
                <a:solidFill>
                  <a:srgbClr val="9A0001"/>
                </a:solidFill>
                <a:sym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9A0001"/>
                </a:solidFill>
                <a:sym typeface="Arial" panose="020B0604020202020204" pitchFamily="34" charset="0"/>
              </a:rPr>
              <a:t>-</a:t>
            </a:r>
            <a:r>
              <a:rPr lang="zh-CN" altLang="en-US" sz="3600" dirty="0">
                <a:solidFill>
                  <a:srgbClr val="9A0001"/>
                </a:solidFill>
                <a:sym typeface="Arial" panose="020B0604020202020204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Seq2Seq approaches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69C29ACE-F271-734D-40A7-E5B34C6757AD}"/>
              </a:ext>
            </a:extLst>
          </p:cNvPr>
          <p:cNvSpPr txBox="1">
            <a:spLocks/>
          </p:cNvSpPr>
          <p:nvPr/>
        </p:nvSpPr>
        <p:spPr>
          <a:xfrm>
            <a:off x="850298" y="1867806"/>
            <a:ext cx="10491403" cy="474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most commonly used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 generation approaches.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High efficiency.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Convenient operation.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Easy data accessibility. </a:t>
            </a:r>
          </a:p>
          <a:p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Seq2Seq approaches generate codes with no guarantee of grammatical correctness (GC).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Hinder the usability of generated codes.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1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7A44F549-C225-5B7C-F2E9-CC99532F4D21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r>
              <a:rPr lang="zh-CN" altLang="en-US" sz="3600" dirty="0">
                <a:solidFill>
                  <a:srgbClr val="9A0001"/>
                </a:solidFill>
                <a:sym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9A0001"/>
                </a:solidFill>
                <a:sym typeface="Arial" panose="020B0604020202020204" pitchFamily="34" charset="0"/>
              </a:rPr>
              <a:t>-</a:t>
            </a:r>
            <a:r>
              <a:rPr lang="zh-CN" altLang="en-US" sz="3600" dirty="0">
                <a:solidFill>
                  <a:srgbClr val="9A0001"/>
                </a:solidFill>
                <a:sym typeface="Arial" panose="020B0604020202020204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Pushdown Automaton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(PDA)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69C29ACE-F271-734D-40A7-E5B34C6757AD}"/>
              </a:ext>
            </a:extLst>
          </p:cNvPr>
          <p:cNvSpPr txBox="1">
            <a:spLocks/>
          </p:cNvSpPr>
          <p:nvPr/>
        </p:nvSpPr>
        <p:spPr>
          <a:xfrm>
            <a:off x="850298" y="1494115"/>
            <a:ext cx="10491403" cy="474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There are two typical grammatical error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consider in a practical code generation process: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End with non-accept state (ENS) error.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Terminal symbol mismatch (TSM) error.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PDA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Suitable for PL grammar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deal with non-grammatical problems of Seq2Seq-based code generation.</a:t>
            </a:r>
          </a:p>
          <a:p>
            <a:pPr lvl="2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ENS error : an accept state set for recognizing completed code.</a:t>
            </a:r>
          </a:p>
          <a:p>
            <a:pPr lvl="2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TSM error : a valid terminal symbol set for next token prediction.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a result, 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constraining Seq2Seq-based code generation based on PDA to guarantee GC is a matter of course.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27D3A9-7215-683E-2178-84C8B6CE5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83" b="26999"/>
          <a:stretch/>
        </p:blipFill>
        <p:spPr>
          <a:xfrm>
            <a:off x="6896099" y="2061493"/>
            <a:ext cx="3949697" cy="14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9E752290-911D-C0A8-C367-F583AAD488A0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554C7EFB-E5B5-659F-1676-BD89718262B6}"/>
              </a:ext>
            </a:extLst>
          </p:cNvPr>
          <p:cNvSpPr txBox="1">
            <a:spLocks/>
          </p:cNvSpPr>
          <p:nvPr/>
        </p:nvSpPr>
        <p:spPr>
          <a:xfrm>
            <a:off x="1040796" y="1494115"/>
            <a:ext cx="10491403" cy="474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F2D09D6F-1352-DCBA-103A-1EF2DBBF2C84}"/>
              </a:ext>
            </a:extLst>
          </p:cNvPr>
          <p:cNvSpPr txBox="1">
            <a:spLocks/>
          </p:cNvSpPr>
          <p:nvPr/>
        </p:nvSpPr>
        <p:spPr>
          <a:xfrm>
            <a:off x="850298" y="1502330"/>
            <a:ext cx="10681901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inspired by the operating principle of PL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parsers in practice.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Nonetheless, applying a parser to constrain Seq2Seq-based code generation suffers from the following two problems.</a:t>
            </a:r>
          </a:p>
          <a:p>
            <a:pPr lvl="2"/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4F8FFA-48FF-5492-EC45-D4250570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97" y="2251993"/>
            <a:ext cx="7772400" cy="20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8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9E752290-911D-C0A8-C367-F583AAD488A0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554C7EFB-E5B5-659F-1676-BD89718262B6}"/>
              </a:ext>
            </a:extLst>
          </p:cNvPr>
          <p:cNvSpPr txBox="1">
            <a:spLocks/>
          </p:cNvSpPr>
          <p:nvPr/>
        </p:nvSpPr>
        <p:spPr>
          <a:xfrm>
            <a:off x="1040796" y="1494115"/>
            <a:ext cx="10491403" cy="474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F2D09D6F-1352-DCBA-103A-1EF2DBBF2C84}"/>
              </a:ext>
            </a:extLst>
          </p:cNvPr>
          <p:cNvSpPr txBox="1">
            <a:spLocks/>
          </p:cNvSpPr>
          <p:nvPr/>
        </p:nvSpPr>
        <p:spPr>
          <a:xfrm>
            <a:off x="850298" y="1502330"/>
            <a:ext cx="10681901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vast majority of codes generated during this situation are incomplete.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Parsing these codes will produce ENS errors like case (a).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parser can only recognize TSM errors like case (b) if terminal symbol is fed to the parser.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Seq2Seq Models need to attempt each generated token in the candidate set one by one, which is strenuous.</a:t>
            </a:r>
          </a:p>
          <a:p>
            <a:pPr lvl="1"/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short, although code can be grammatically bounded by a parser, it is still challenging to work with the parser directly.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DD8A83-6AF7-A9D6-3AE2-8989425E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97" y="5192271"/>
            <a:ext cx="6324003" cy="16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4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>
            <a:extLst>
              <a:ext uri="{FF2B5EF4-FFF2-40B4-BE49-F238E27FC236}">
                <a16:creationId xmlns:a16="http://schemas.microsoft.com/office/drawing/2014/main" id="{95B4727F-4A65-735A-6369-3FB9349FB463}"/>
              </a:ext>
            </a:extLst>
          </p:cNvPr>
          <p:cNvSpPr txBox="1">
            <a:spLocks/>
          </p:cNvSpPr>
          <p:nvPr/>
        </p:nvSpPr>
        <p:spPr>
          <a:xfrm>
            <a:off x="442913" y="243569"/>
            <a:ext cx="9056851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r>
              <a:rPr lang="zh-CN" altLang="en-US" sz="3600" b="1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266D2748-17F8-5EFE-23CA-560484FE0D24}"/>
              </a:ext>
            </a:extLst>
          </p:cNvPr>
          <p:cNvSpPr txBox="1">
            <a:spLocks/>
          </p:cNvSpPr>
          <p:nvPr/>
        </p:nvSpPr>
        <p:spPr>
          <a:xfrm>
            <a:off x="850298" y="1502330"/>
            <a:ext cx="10681901" cy="4987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this paper, we devise a PDA-based methodology to 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first attempt to consider grammatical Seq2Seq models for general-purpose code generation 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xploiting the principle that PL is a subset of PDA recognizable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code accepted by PDA is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grammatical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kumimoji="1"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Guided by this methodology, we further propose CODEP, a code generation framework equipped with a PDA module, to </a:t>
            </a:r>
            <a:r>
              <a:rPr kumimoji="1" lang="en-US" altLang="zh-CN" dirty="0">
                <a:solidFill>
                  <a:srgbClr val="7E18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the deduction of PDA into deep learning.</a:t>
            </a:r>
            <a:endParaRPr kumimoji="1" lang="en-US" altLang="zh-CN" sz="2000" dirty="0">
              <a:solidFill>
                <a:srgbClr val="7E18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61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{F0F3A122-BFE0-AA4B-BE93-94CF97470CE0}tf16401369</Template>
  <TotalTime>11667</TotalTime>
  <Words>2837</Words>
  <Application>Microsoft Macintosh PowerPoint</Application>
  <PresentationFormat>宽屏</PresentationFormat>
  <Paragraphs>256</Paragraphs>
  <Slides>43</Slides>
  <Notes>7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LinLibertineT</vt:lpstr>
      <vt:lpstr>Arial</vt:lpstr>
      <vt:lpstr>Cambria Math</vt:lpstr>
      <vt:lpstr>Futura Medium</vt:lpstr>
      <vt:lpstr>Wingdings</vt:lpstr>
      <vt:lpstr>Office 主题 2013 - 2022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yihong</dc:creator>
  <cp:lastModifiedBy>dong yihong</cp:lastModifiedBy>
  <cp:revision>8</cp:revision>
  <dcterms:created xsi:type="dcterms:W3CDTF">2023-01-29T15:03:14Z</dcterms:created>
  <dcterms:modified xsi:type="dcterms:W3CDTF">2023-02-08T02:41:39Z</dcterms:modified>
</cp:coreProperties>
</file>